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8" d="100"/>
          <a:sy n="48" d="100"/>
        </p:scale>
        <p:origin x="60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13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hyperlink" Target="mailto:info@repilot.cz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epilot.cz/" TargetMode="External"/><Relationship Id="rId5" Type="http://schemas.openxmlformats.org/officeDocument/2006/relationships/hyperlink" Target="https://www.repilot.cz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repilot.cz/" TargetMode="Externa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pilot.app/user/profil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pilot.cz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s://repilot.app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F2FA7">
                  <a:alpha val="100000"/>
                </a:srgbClr>
              </a:gs>
              <a:gs pos="30000">
                <a:srgbClr val="22219A">
                  <a:alpha val="100000"/>
                </a:srgbClr>
              </a:gs>
              <a:gs pos="52000">
                <a:srgbClr val="1F1E96">
                  <a:alpha val="100000"/>
                </a:srgbClr>
              </a:gs>
              <a:gs pos="78000">
                <a:srgbClr val="331786">
                  <a:alpha val="100000"/>
                </a:srgbClr>
              </a:gs>
              <a:gs pos="100000">
                <a:srgbClr val="54167B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9486900" y="3009900"/>
            <a:ext cx="11277600" cy="11277600"/>
          </a:xfrm>
          <a:prstGeom prst="ellipse">
            <a:avLst/>
          </a:prstGeom>
          <a:ln w="1905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82400" y="5105400"/>
            <a:ext cx="7277100" cy="7277100"/>
          </a:xfrm>
          <a:prstGeom prst="ellipse">
            <a:avLst/>
          </a:prstGeom>
          <a:ln w="19050">
            <a:solidFill>
              <a:srgbClr val="FFFFFF">
                <a:alpha val="9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163550" y="2247900"/>
            <a:ext cx="209550" cy="914400"/>
          </a:xfrm>
          <a:prstGeom prst="rect">
            <a:avLst/>
          </a:prstGeom>
          <a:solidFill>
            <a:srgbClr val="FFFFFF">
              <a:alpha val="5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3973175" y="2247900"/>
            <a:ext cx="209550" cy="914400"/>
          </a:xfrm>
          <a:prstGeom prst="rect">
            <a:avLst/>
          </a:prstGeom>
          <a:solidFill>
            <a:srgbClr val="F4517E"/>
          </a:solidFill>
          <a:ln/>
        </p:spPr>
      </p:sp>
      <p:sp>
        <p:nvSpPr>
          <p:cNvPr id="8" name="Shape 6"/>
          <p:cNvSpPr/>
          <p:nvPr/>
        </p:nvSpPr>
        <p:spPr>
          <a:xfrm>
            <a:off x="13620750" y="2600325"/>
            <a:ext cx="914400" cy="209550"/>
          </a:xfrm>
          <a:prstGeom prst="rect">
            <a:avLst/>
          </a:prstGeom>
          <a:solidFill>
            <a:srgbClr val="F4517E"/>
          </a:solidFill>
          <a:ln/>
        </p:spPr>
      </p:sp>
      <p:sp>
        <p:nvSpPr>
          <p:cNvPr id="9" name="Shape 7"/>
          <p:cNvSpPr/>
          <p:nvPr/>
        </p:nvSpPr>
        <p:spPr>
          <a:xfrm>
            <a:off x="14782800" y="2247900"/>
            <a:ext cx="914400" cy="914400"/>
          </a:xfrm>
          <a:prstGeom prst="ellipse">
            <a:avLst/>
          </a:prstGeom>
          <a:ln w="209550">
            <a:solidFill>
              <a:srgbClr val="C9C6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5944850" y="2543175"/>
            <a:ext cx="914400" cy="323850"/>
          </a:xfrm>
          <a:prstGeom prst="rect">
            <a:avLst/>
          </a:prstGeom>
          <a:solidFill>
            <a:srgbClr val="D6104C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914400"/>
            <a:ext cx="4000500" cy="1255613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1047750" y="5094684"/>
            <a:ext cx="5939334" cy="523875"/>
          </a:xfrm>
          <a:prstGeom prst="roundRect">
            <a:avLst>
              <a:gd name="adj" fmla="val 50000"/>
            </a:avLst>
          </a:prstGeom>
          <a:solidFill>
            <a:srgbClr val="D6104C"/>
          </a:solidFill>
          <a:ln/>
        </p:spPr>
      </p:sp>
      <p:sp>
        <p:nvSpPr>
          <p:cNvPr id="13" name="Text 10"/>
          <p:cNvSpPr/>
          <p:nvPr/>
        </p:nvSpPr>
        <p:spPr>
          <a:xfrm>
            <a:off x="1333500" y="5237559"/>
            <a:ext cx="554601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3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SOFTWARE PRO SPRÁVU NEMOVITOSTÍ</a:t>
            </a:r>
            <a:endParaRPr lang="en-US" sz="1875" dirty="0"/>
          </a:p>
        </p:txBody>
      </p:sp>
      <p:sp>
        <p:nvSpPr>
          <p:cNvPr id="14" name="Text 11"/>
          <p:cNvSpPr/>
          <p:nvPr/>
        </p:nvSpPr>
        <p:spPr>
          <a:xfrm>
            <a:off x="1047750" y="5904309"/>
            <a:ext cx="11576685" cy="2019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7623"/>
              </a:lnSpc>
              <a:buNone/>
            </a:pPr>
            <a:r>
              <a:rPr lang="en-US" sz="7800" b="1" kern="0" spc="-273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Návod pro vlastníky nemovitostí</a:t>
            </a:r>
            <a:endParaRPr lang="en-US" sz="7800" dirty="0"/>
          </a:p>
        </p:txBody>
      </p:sp>
      <p:sp>
        <p:nvSpPr>
          <p:cNvPr id="15" name="Text 12"/>
          <p:cNvSpPr/>
          <p:nvPr/>
        </p:nvSpPr>
        <p:spPr>
          <a:xfrm>
            <a:off x="1047750" y="8171259"/>
            <a:ext cx="8829675" cy="12394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2000">
                <a:solidFill>
                  <a:srgbClr val="FFFFFF">
                    <a:alpha val="82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Vážení investoři, tento stručný návod Vám pomůže se zorientovat v té části aplikace, kterou skutečně potřebujete.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609600"/>
            <a:ext cx="1515090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8 Z 8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6625392" y="609600"/>
            <a:ext cx="900609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kern="0" spc="198" dirty="0">
                <a:solidFill>
                  <a:srgbClr val="B3B0C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11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838200" y="2280543"/>
            <a:ext cx="723900" cy="723900"/>
          </a:xfrm>
          <a:prstGeom prst="roundRect">
            <a:avLst>
              <a:gd name="adj" fmla="val 28947"/>
            </a:avLst>
          </a:prstGeom>
          <a:solidFill>
            <a:srgbClr val="1A178F"/>
          </a:solidFill>
          <a:ln/>
        </p:spPr>
      </p:sp>
      <p:sp>
        <p:nvSpPr>
          <p:cNvPr id="5" name="Text 3"/>
          <p:cNvSpPr/>
          <p:nvPr/>
        </p:nvSpPr>
        <p:spPr>
          <a:xfrm>
            <a:off x="800100" y="2280543"/>
            <a:ext cx="80010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8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38200" y="3252093"/>
            <a:ext cx="11881485" cy="7044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9500"/>
              </a:lnSpc>
              <a:buNone/>
            </a:pPr>
            <a:r>
              <a:rPr lang="en-US" sz="4950" b="1" kern="0" spc="-148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Jak kontaktovat podporu Repilot.cz</a:t>
            </a:r>
            <a:endParaRPr lang="en-US" sz="4950" dirty="0"/>
          </a:p>
        </p:txBody>
      </p:sp>
      <p:sp>
        <p:nvSpPr>
          <p:cNvPr id="7" name="Shape 5"/>
          <p:cNvSpPr/>
          <p:nvPr/>
        </p:nvSpPr>
        <p:spPr>
          <a:xfrm>
            <a:off x="838200" y="4337546"/>
            <a:ext cx="5295900" cy="2856012"/>
          </a:xfrm>
          <a:prstGeom prst="roundRect">
            <a:avLst>
              <a:gd name="adj" fmla="val 8671"/>
            </a:avLst>
          </a:prstGeom>
          <a:solidFill>
            <a:srgbClr val="FFFFFF"/>
          </a:solidFill>
          <a:ln w="12700">
            <a:solidFill>
              <a:srgbClr val="DDD4C2"/>
            </a:solidFill>
            <a:prstDash val="solid"/>
          </a:ln>
          <a:effectLst>
            <a:outerShdw blurRad="571500" dist="247650" dir="5400000" algn="bl" rotWithShape="0">
              <a:srgbClr val="0F0B36">
                <a:alpha val="5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50900" y="4350246"/>
            <a:ext cx="5270500" cy="85725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9" name="Shape 7"/>
          <p:cNvSpPr/>
          <p:nvPr/>
        </p:nvSpPr>
        <p:spPr>
          <a:xfrm>
            <a:off x="1155700" y="4769346"/>
            <a:ext cx="1225352" cy="393700"/>
          </a:xfrm>
          <a:prstGeom prst="roundRect">
            <a:avLst>
              <a:gd name="adj" fmla="val 50000"/>
            </a:avLst>
          </a:prstGeom>
          <a:solidFill>
            <a:srgbClr val="ECEBFF"/>
          </a:solidFill>
          <a:ln/>
        </p:spPr>
      </p:sp>
      <p:sp>
        <p:nvSpPr>
          <p:cNvPr id="10" name="Text 8"/>
          <p:cNvSpPr/>
          <p:nvPr/>
        </p:nvSpPr>
        <p:spPr>
          <a:xfrm>
            <a:off x="1279426" y="4845545"/>
            <a:ext cx="1066601" cy="3318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425" b="1" kern="0" spc="200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NEJPRVE</a:t>
            </a:r>
            <a:endParaRPr lang="en-US" sz="1425" dirty="0"/>
          </a:p>
        </p:txBody>
      </p:sp>
      <p:sp>
        <p:nvSpPr>
          <p:cNvPr id="11" name="Text 9"/>
          <p:cNvSpPr/>
          <p:nvPr/>
        </p:nvSpPr>
        <p:spPr>
          <a:xfrm>
            <a:off x="1155700" y="5334496"/>
            <a:ext cx="5126990" cy="4104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250"/>
              </a:lnSpc>
              <a:buNone/>
            </a:pPr>
            <a:r>
              <a:rPr lang="en-US" sz="2550" b="1" kern="0" spc="-25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Váš správce nemovitostí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1155700" y="5821164"/>
            <a:ext cx="4800727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605D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Dotazy týkající se správy nemovitostí nebo nastavení vašeho portfolia.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6343650" y="4337546"/>
            <a:ext cx="5295900" cy="2856012"/>
          </a:xfrm>
          <a:prstGeom prst="roundRect">
            <a:avLst>
              <a:gd name="adj" fmla="val 8671"/>
            </a:avLst>
          </a:prstGeom>
          <a:solidFill>
            <a:srgbClr val="FFFFFF"/>
          </a:solidFill>
          <a:ln w="12700">
            <a:solidFill>
              <a:srgbClr val="DDD4C2"/>
            </a:solidFill>
            <a:prstDash val="solid"/>
          </a:ln>
          <a:effectLst>
            <a:outerShdw blurRad="571500" dist="247650" dir="5400000" algn="bl" rotWithShape="0">
              <a:srgbClr val="0F0B36">
                <a:alpha val="5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356350" y="4350246"/>
            <a:ext cx="5270500" cy="85725"/>
          </a:xfrm>
          <a:prstGeom prst="rect">
            <a:avLst/>
          </a:prstGeom>
          <a:solidFill>
            <a:srgbClr val="C8134E"/>
          </a:solidFill>
          <a:ln/>
        </p:spPr>
      </p:sp>
      <p:sp>
        <p:nvSpPr>
          <p:cNvPr id="15" name="Shape 13"/>
          <p:cNvSpPr/>
          <p:nvPr/>
        </p:nvSpPr>
        <p:spPr>
          <a:xfrm>
            <a:off x="6661150" y="4769346"/>
            <a:ext cx="860326" cy="393700"/>
          </a:xfrm>
          <a:prstGeom prst="roundRect">
            <a:avLst>
              <a:gd name="adj" fmla="val 50000"/>
            </a:avLst>
          </a:prstGeom>
          <a:solidFill>
            <a:srgbClr val="FDE6EC"/>
          </a:solidFill>
          <a:ln/>
        </p:spPr>
      </p:sp>
      <p:sp>
        <p:nvSpPr>
          <p:cNvPr id="16" name="Text 14"/>
          <p:cNvSpPr/>
          <p:nvPr/>
        </p:nvSpPr>
        <p:spPr>
          <a:xfrm>
            <a:off x="6778942" y="4811614"/>
            <a:ext cx="688876" cy="3318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425" b="1" kern="0" spc="200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POTÉ</a:t>
            </a:r>
            <a:endParaRPr lang="en-US" sz="1425" dirty="0"/>
          </a:p>
        </p:txBody>
      </p:sp>
      <p:sp>
        <p:nvSpPr>
          <p:cNvPr id="17" name="Text 15"/>
          <p:cNvSpPr/>
          <p:nvPr/>
        </p:nvSpPr>
        <p:spPr>
          <a:xfrm>
            <a:off x="6661150" y="5334496"/>
            <a:ext cx="5126990" cy="4104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6250"/>
              </a:lnSpc>
              <a:buNone/>
            </a:pPr>
            <a:r>
              <a:rPr lang="en-US" sz="2550" b="1" kern="0" spc="-25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Podpora Repilot</a:t>
            </a:r>
            <a:endParaRPr lang="en-US" sz="2550" dirty="0"/>
          </a:p>
        </p:txBody>
      </p:sp>
      <p:sp>
        <p:nvSpPr>
          <p:cNvPr id="18" name="Text 16"/>
          <p:cNvSpPr/>
          <p:nvPr/>
        </p:nvSpPr>
        <p:spPr>
          <a:xfrm>
            <a:off x="6661150" y="5821164"/>
            <a:ext cx="4800727" cy="10739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605D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Technické problémy s aplikací — např. napojení bankovního účtu nebo nefunkční části aplikace.</a:t>
            </a:r>
            <a:endParaRPr lang="en-US" sz="1875" dirty="0"/>
          </a:p>
        </p:txBody>
      </p:sp>
      <p:sp>
        <p:nvSpPr>
          <p:cNvPr id="19" name="Shape 17"/>
          <p:cNvSpPr/>
          <p:nvPr/>
        </p:nvSpPr>
        <p:spPr>
          <a:xfrm>
            <a:off x="838200" y="7460258"/>
            <a:ext cx="7913489" cy="901700"/>
          </a:xfrm>
          <a:prstGeom prst="roundRect">
            <a:avLst>
              <a:gd name="adj" fmla="val 23239"/>
            </a:avLst>
          </a:prstGeom>
          <a:solidFill>
            <a:srgbClr val="1A178F"/>
          </a:solidFill>
          <a:ln/>
        </p:spPr>
      </p:sp>
      <p:sp>
        <p:nvSpPr>
          <p:cNvPr id="20" name="Shape 18"/>
          <p:cNvSpPr/>
          <p:nvPr/>
        </p:nvSpPr>
        <p:spPr>
          <a:xfrm>
            <a:off x="1123950" y="7720608"/>
            <a:ext cx="381000" cy="381000"/>
          </a:xfrm>
          <a:prstGeom prst="roundRect">
            <a:avLst>
              <a:gd name="adj" fmla="val 27500"/>
            </a:avLst>
          </a:prstGeom>
          <a:solidFill>
            <a:srgbClr val="FFFFFF">
              <a:alpha val="16000"/>
            </a:srgbClr>
          </a:solidFill>
          <a:ln/>
        </p:spPr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9675" y="7806333"/>
            <a:ext cx="209550" cy="20955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657350" y="7744024"/>
            <a:ext cx="7116406" cy="3722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3316"/>
              </a:lnSpc>
              <a:buNone/>
            </a:pPr>
            <a:r>
              <a:rPr lang="en-US" sz="1875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Přímo z aplikace — modré tlačítko </a:t>
            </a:r>
            <a:r>
              <a:rPr lang="en-US" sz="18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Poslat dotaz na podporu</a:t>
            </a:r>
            <a:endParaRPr lang="en-US" sz="1875" dirty="0"/>
          </a:p>
        </p:txBody>
      </p:sp>
      <p:sp>
        <p:nvSpPr>
          <p:cNvPr id="23" name="Shape 20"/>
          <p:cNvSpPr/>
          <p:nvPr/>
        </p:nvSpPr>
        <p:spPr>
          <a:xfrm>
            <a:off x="8923139" y="7460258"/>
            <a:ext cx="2716411" cy="901700"/>
          </a:xfrm>
          <a:prstGeom prst="roundRect">
            <a:avLst>
              <a:gd name="adj" fmla="val 23239"/>
            </a:avLst>
          </a:prstGeom>
          <a:solidFill>
            <a:srgbClr val="FFFFFF"/>
          </a:solidFill>
          <a:ln w="12700">
            <a:solidFill>
              <a:srgbClr val="DDD4C2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9221589" y="7720608"/>
            <a:ext cx="381000" cy="381000"/>
          </a:xfrm>
          <a:prstGeom prst="roundRect">
            <a:avLst>
              <a:gd name="adj" fmla="val 27500"/>
            </a:avLst>
          </a:prstGeom>
          <a:solidFill>
            <a:srgbClr val="FDE6EC"/>
          </a:solidFill>
          <a:ln/>
        </p:spPr>
      </p:sp>
      <p:pic>
        <p:nvPicPr>
          <p:cNvPr id="25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7314" y="7806333"/>
            <a:ext cx="209550" cy="209550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9682659" y="7720608"/>
            <a:ext cx="1871861" cy="434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info@repilot.cz</a:t>
            </a:r>
            <a:endParaRPr lang="en-US" sz="1875" dirty="0"/>
          </a:p>
        </p:txBody>
      </p:sp>
      <p:sp>
        <p:nvSpPr>
          <p:cNvPr id="27" name="Shape 23"/>
          <p:cNvSpPr/>
          <p:nvPr/>
        </p:nvSpPr>
        <p:spPr>
          <a:xfrm>
            <a:off x="11963400" y="1790700"/>
            <a:ext cx="5772150" cy="7061200"/>
          </a:xfrm>
          <a:prstGeom prst="roundRect">
            <a:avLst>
              <a:gd name="adj" fmla="val 6601"/>
            </a:avLst>
          </a:prstGeom>
          <a:gradFill rotWithShape="1">
            <a:gsLst>
              <a:gs pos="0">
                <a:srgbClr val="7B87FE">
                  <a:alpha val="22000"/>
                </a:srgbClr>
              </a:gs>
              <a:gs pos="68000">
                <a:srgbClr val="7B87FE">
                  <a:alpha val="0"/>
                </a:srgbClr>
              </a:gs>
            </a:gsLst>
            <a:path path="circle">
              <a:fillToRect l="50000" t="35000" r="50000" b="65000"/>
            </a:path>
          </a:gradFill>
          <a:ln/>
        </p:spPr>
      </p:sp>
      <p:sp>
        <p:nvSpPr>
          <p:cNvPr id="28" name="Shape 24"/>
          <p:cNvSpPr/>
          <p:nvPr/>
        </p:nvSpPr>
        <p:spPr>
          <a:xfrm>
            <a:off x="12484101" y="2076450"/>
            <a:ext cx="4730750" cy="6489700"/>
          </a:xfrm>
          <a:prstGeom prst="roundRect">
            <a:avLst>
              <a:gd name="adj" fmla="val 5235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952500" dist="476250" dir="5400000" algn="bl" rotWithShape="0">
              <a:srgbClr val="0F0B36">
                <a:alpha val="55000"/>
              </a:srgbClr>
            </a:outerShdw>
          </a:effectLst>
        </p:spPr>
      </p:sp>
      <p:sp>
        <p:nvSpPr>
          <p:cNvPr id="29" name="Shape 25"/>
          <p:cNvSpPr/>
          <p:nvPr/>
        </p:nvSpPr>
        <p:spPr>
          <a:xfrm>
            <a:off x="12496800" y="2089150"/>
            <a:ext cx="4705350" cy="5588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30" name="Shape 26"/>
          <p:cNvSpPr/>
          <p:nvPr/>
        </p:nvSpPr>
        <p:spPr>
          <a:xfrm>
            <a:off x="12725400" y="2316163"/>
            <a:ext cx="104775" cy="104775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31" name="Text 27"/>
          <p:cNvSpPr/>
          <p:nvPr/>
        </p:nvSpPr>
        <p:spPr>
          <a:xfrm>
            <a:off x="12944475" y="2241550"/>
            <a:ext cx="2272417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Poslat dotaz na podporu</a:t>
            </a:r>
            <a:endParaRPr lang="en-US" sz="1500" dirty="0"/>
          </a:p>
        </p:txBody>
      </p:sp>
      <p:pic>
        <p:nvPicPr>
          <p:cNvPr id="32" name="Image 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96800" y="2647950"/>
            <a:ext cx="4705350" cy="5905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F2FA7">
                  <a:alpha val="100000"/>
                </a:srgbClr>
              </a:gs>
              <a:gs pos="30000">
                <a:srgbClr val="22219A">
                  <a:alpha val="100000"/>
                </a:srgbClr>
              </a:gs>
              <a:gs pos="52000">
                <a:srgbClr val="1F1E96">
                  <a:alpha val="100000"/>
                </a:srgbClr>
              </a:gs>
              <a:gs pos="78000">
                <a:srgbClr val="331786">
                  <a:alpha val="100000"/>
                </a:srgbClr>
              </a:gs>
              <a:gs pos="100000">
                <a:srgbClr val="54167B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8915400" y="2247900"/>
            <a:ext cx="12420600" cy="12420600"/>
          </a:xfrm>
          <a:prstGeom prst="ellipse">
            <a:avLst/>
          </a:prstGeom>
          <a:ln w="1905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201400" y="4724400"/>
            <a:ext cx="8039100" cy="8039100"/>
          </a:xfrm>
          <a:prstGeom prst="ellipse">
            <a:avLst/>
          </a:prstGeom>
          <a:ln w="19050">
            <a:solidFill>
              <a:srgbClr val="FFFFFF">
                <a:alpha val="9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1524000" cy="152400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14192250" y="7394873"/>
            <a:ext cx="3238500" cy="2130127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5354300" y="2819400"/>
            <a:ext cx="209550" cy="838200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15982950" y="2819400"/>
            <a:ext cx="838200" cy="838200"/>
          </a:xfrm>
          <a:prstGeom prst="ellipse">
            <a:avLst/>
          </a:prstGeom>
          <a:ln w="209550">
            <a:solidFill>
              <a:srgbClr val="C9C6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7240250" y="3067050"/>
            <a:ext cx="1047750" cy="342900"/>
          </a:xfrm>
          <a:prstGeom prst="rect">
            <a:avLst/>
          </a:prstGeom>
          <a:solidFill>
            <a:srgbClr val="D6104C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5" y="3518396"/>
            <a:ext cx="6962775" cy="218539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52500" y="6151463"/>
            <a:ext cx="8252123" cy="6552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841"/>
              </a:lnSpc>
              <a:buNone/>
            </a:pPr>
            <a:r>
              <a:rPr lang="en-US" sz="40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Software pro správu nemovitostí</a:t>
            </a:r>
            <a:endParaRPr lang="en-US" sz="4050" dirty="0"/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14E997B3-100E-D80F-6E4D-07B87C0B1EA6}"/>
              </a:ext>
            </a:extLst>
          </p:cNvPr>
          <p:cNvSpPr/>
          <p:nvPr/>
        </p:nvSpPr>
        <p:spPr>
          <a:xfrm>
            <a:off x="857250" y="7178179"/>
            <a:ext cx="2053431" cy="577850"/>
          </a:xfrm>
          <a:prstGeom prst="roundRect">
            <a:avLst>
              <a:gd name="adj" fmla="val 50000"/>
            </a:avLst>
          </a:prstGeom>
          <a:solidFill>
            <a:srgbClr val="C8134E"/>
          </a:solidFill>
          <a:ln/>
        </p:spPr>
      </p:sp>
      <p:sp>
        <p:nvSpPr>
          <p:cNvPr id="13" name="Text 5">
            <a:hlinkClick r:id="rId5"/>
            <a:extLst>
              <a:ext uri="{FF2B5EF4-FFF2-40B4-BE49-F238E27FC236}">
                <a16:creationId xmlns:a16="http://schemas.microsoft.com/office/drawing/2014/main" id="{3ADBC423-BB40-9B8A-87BF-5E4D9F3FFFE5}"/>
              </a:ext>
            </a:extLst>
          </p:cNvPr>
          <p:cNvSpPr/>
          <p:nvPr/>
        </p:nvSpPr>
        <p:spPr>
          <a:xfrm>
            <a:off x="1019174" y="7269311"/>
            <a:ext cx="1729581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75" b="1" u="sng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www.repilot.cz</a:t>
            </a:r>
            <a:endParaRPr lang="en-US" sz="1875" dirty="0"/>
          </a:p>
        </p:txBody>
      </p:sp>
      <p:sp>
        <p:nvSpPr>
          <p:cNvPr id="14" name="Shape 6">
            <a:extLst>
              <a:ext uri="{FF2B5EF4-FFF2-40B4-BE49-F238E27FC236}">
                <a16:creationId xmlns:a16="http://schemas.microsoft.com/office/drawing/2014/main" id="{3B27D450-8418-935C-96AB-4504ABAA4097}"/>
              </a:ext>
            </a:extLst>
          </p:cNvPr>
          <p:cNvSpPr/>
          <p:nvPr/>
        </p:nvSpPr>
        <p:spPr>
          <a:xfrm>
            <a:off x="3212999" y="7178179"/>
            <a:ext cx="2119511" cy="5778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872FD48D-93DF-ED7F-6E7A-5DBF3B966A39}"/>
              </a:ext>
            </a:extLst>
          </p:cNvPr>
          <p:cNvSpPr/>
          <p:nvPr/>
        </p:nvSpPr>
        <p:spPr>
          <a:xfrm>
            <a:off x="3346349" y="7292479"/>
            <a:ext cx="1852811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7"/>
              </a:rPr>
              <a:t>info@repilot.cz</a:t>
            </a:r>
            <a:endParaRPr lang="en-US" sz="18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609600"/>
            <a:ext cx="1515090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1 Z 8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6625392" y="609600"/>
            <a:ext cx="900609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kern="0" spc="198" dirty="0">
                <a:solidFill>
                  <a:srgbClr val="B3B0C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02 / 11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838200" y="2254151"/>
            <a:ext cx="800100" cy="800100"/>
          </a:xfrm>
          <a:prstGeom prst="roundRect">
            <a:avLst>
              <a:gd name="adj" fmla="val 28571"/>
            </a:avLst>
          </a:prstGeom>
          <a:solidFill>
            <a:srgbClr val="1A178F"/>
          </a:solidFill>
          <a:ln/>
        </p:spPr>
      </p:sp>
      <p:sp>
        <p:nvSpPr>
          <p:cNvPr id="5" name="Text 3"/>
          <p:cNvSpPr/>
          <p:nvPr/>
        </p:nvSpPr>
        <p:spPr>
          <a:xfrm>
            <a:off x="800100" y="2254151"/>
            <a:ext cx="876300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1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838200" y="3320951"/>
            <a:ext cx="8201787" cy="1451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0072"/>
              </a:lnSpc>
              <a:buNone/>
            </a:pPr>
            <a:r>
              <a:rPr lang="en-US" sz="5250" b="1" kern="0" spc="-158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Pozvánka ke správě e‑mailem</a:t>
            </a:r>
            <a:endParaRPr lang="en-US" sz="5250" dirty="0"/>
          </a:p>
        </p:txBody>
      </p:sp>
      <p:sp>
        <p:nvSpPr>
          <p:cNvPr id="7" name="Text 5"/>
          <p:cNvSpPr/>
          <p:nvPr/>
        </p:nvSpPr>
        <p:spPr>
          <a:xfrm>
            <a:off x="838200" y="4982071"/>
            <a:ext cx="7456170" cy="13478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6250"/>
              </a:lnSpc>
              <a:buNone/>
            </a:pPr>
            <a:r>
              <a:rPr lang="en-US" sz="217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Pokud ještě v aplikaci nejste registrovaní, dostanete od svého správce e‑mail s předmětem </a:t>
            </a:r>
            <a:r>
              <a:rPr lang="en-US" sz="2175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„Pozvánka ke správě nemovitostí na Repilot.cz“ </a:t>
            </a:r>
            <a:r>
              <a:rPr lang="en-US" sz="217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2175" dirty="0"/>
          </a:p>
        </p:txBody>
      </p:sp>
      <p:sp>
        <p:nvSpPr>
          <p:cNvPr id="8" name="Shape 6"/>
          <p:cNvSpPr/>
          <p:nvPr/>
        </p:nvSpPr>
        <p:spPr>
          <a:xfrm>
            <a:off x="838200" y="6672858"/>
            <a:ext cx="7874000" cy="1347887"/>
          </a:xfrm>
          <a:prstGeom prst="roundRect">
            <a:avLst>
              <a:gd name="adj" fmla="val 13326"/>
            </a:avLst>
          </a:prstGeom>
          <a:solidFill>
            <a:srgbClr val="FFFFFF"/>
          </a:solidFill>
          <a:ln w="12700">
            <a:solidFill>
              <a:srgbClr val="DDD4C2"/>
            </a:solidFill>
            <a:prstDash val="solid"/>
          </a:ln>
          <a:effectLst>
            <a:outerShdw blurRad="571500" dist="247650" dir="5400000" algn="bl" rotWithShape="0">
              <a:srgbClr val="0F0B36">
                <a:alpha val="5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132269" y="6952258"/>
            <a:ext cx="361950" cy="361950"/>
          </a:xfrm>
          <a:prstGeom prst="ellipse">
            <a:avLst/>
          </a:prstGeom>
          <a:solidFill>
            <a:srgbClr val="C8134E"/>
          </a:solidFill>
          <a:ln/>
        </p:spPr>
      </p:sp>
      <p:sp>
        <p:nvSpPr>
          <p:cNvPr id="10" name="Text 8"/>
          <p:cNvSpPr/>
          <p:nvPr/>
        </p:nvSpPr>
        <p:spPr>
          <a:xfrm>
            <a:off x="1117600" y="6952258"/>
            <a:ext cx="4381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595745" y="6952258"/>
            <a:ext cx="6918898" cy="119479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750"/>
              </a:lnSpc>
              <a:buNone/>
            </a:pPr>
            <a:r>
              <a:rPr lang="en-US" sz="202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 e‑mailu klikněte na oranžové tlačítko </a:t>
            </a:r>
            <a:r>
              <a:rPr lang="en-US" sz="2025" b="1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Přijmout pozvánku</a:t>
            </a:r>
            <a:r>
              <a:rPr lang="en-US" sz="2025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</a:t>
            </a:r>
            <a:r>
              <a:rPr lang="en-US" sz="202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které vás přesměruje do aplikace na dokončení registrace.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9105900" y="1765895"/>
            <a:ext cx="8724900" cy="7110710"/>
          </a:xfrm>
          <a:prstGeom prst="roundRect">
            <a:avLst>
              <a:gd name="adj" fmla="val 5358"/>
            </a:avLst>
          </a:prstGeom>
          <a:gradFill rotWithShape="1">
            <a:gsLst>
              <a:gs pos="0">
                <a:srgbClr val="7B87FE">
                  <a:alpha val="22000"/>
                </a:srgbClr>
              </a:gs>
              <a:gs pos="65000">
                <a:srgbClr val="7B87FE">
                  <a:alpha val="0"/>
                </a:srgbClr>
              </a:gs>
            </a:gsLst>
            <a:path path="circle">
              <a:fillToRect l="65000" t="30000" r="35000" b="70000"/>
            </a:path>
          </a:gradFill>
          <a:ln/>
        </p:spPr>
      </p:sp>
      <p:sp>
        <p:nvSpPr>
          <p:cNvPr id="13" name="Shape 11"/>
          <p:cNvSpPr/>
          <p:nvPr/>
        </p:nvSpPr>
        <p:spPr>
          <a:xfrm>
            <a:off x="9486900" y="2051645"/>
            <a:ext cx="7962900" cy="6539210"/>
          </a:xfrm>
          <a:prstGeom prst="roundRect">
            <a:avLst>
              <a:gd name="adj" fmla="val 3787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952500" dist="476250" dir="5400000" algn="bl" rotWithShape="0">
              <a:srgbClr val="0F0B36">
                <a:alpha val="55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9499600" y="2064345"/>
            <a:ext cx="7937500" cy="6096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15" name="Shape 13"/>
          <p:cNvSpPr/>
          <p:nvPr/>
        </p:nvSpPr>
        <p:spPr>
          <a:xfrm>
            <a:off x="9728200" y="2307233"/>
            <a:ext cx="123825" cy="123825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9956800" y="2307233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0185400" y="2307233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10528300" y="2235795"/>
            <a:ext cx="403285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E‑mail — Pozvánka ke správě nemovitostí</a:t>
            </a:r>
            <a:endParaRPr lang="en-US" sz="1575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2673946"/>
            <a:ext cx="7937500" cy="59042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609600"/>
            <a:ext cx="1515090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2 Z 8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6625392" y="609600"/>
            <a:ext cx="900609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kern="0" spc="198" dirty="0">
                <a:solidFill>
                  <a:srgbClr val="B3B0C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03 / 11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838200" y="1921669"/>
            <a:ext cx="800100" cy="800100"/>
          </a:xfrm>
          <a:prstGeom prst="roundRect">
            <a:avLst>
              <a:gd name="adj" fmla="val 28571"/>
            </a:avLst>
          </a:prstGeom>
          <a:solidFill>
            <a:srgbClr val="1A178F"/>
          </a:solidFill>
          <a:ln/>
        </p:spPr>
      </p:sp>
      <p:sp>
        <p:nvSpPr>
          <p:cNvPr id="5" name="Text 3"/>
          <p:cNvSpPr/>
          <p:nvPr/>
        </p:nvSpPr>
        <p:spPr>
          <a:xfrm>
            <a:off x="800100" y="1921669"/>
            <a:ext cx="876300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838200" y="2988469"/>
            <a:ext cx="10073025" cy="7448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0072"/>
              </a:lnSpc>
              <a:buNone/>
            </a:pPr>
            <a:r>
              <a:rPr lang="en-US" sz="5250" b="1" kern="0" spc="-158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Registrace a vytvoření hesla</a:t>
            </a:r>
            <a:endParaRPr lang="en-US" sz="5250" dirty="0"/>
          </a:p>
        </p:txBody>
      </p:sp>
      <p:sp>
        <p:nvSpPr>
          <p:cNvPr id="7" name="Text 5"/>
          <p:cNvSpPr/>
          <p:nvPr/>
        </p:nvSpPr>
        <p:spPr>
          <a:xfrm>
            <a:off x="838200" y="3942854"/>
            <a:ext cx="8044815" cy="8943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6250"/>
              </a:lnSpc>
              <a:buNone/>
            </a:pPr>
            <a:r>
              <a:rPr lang="en-US" sz="217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Vaše e‑mailová adresa je už předvyplněná z pozvánky. Stačí zvolit heslo a registraci odeslat.</a:t>
            </a:r>
            <a:endParaRPr lang="en-US" sz="2175" dirty="0"/>
          </a:p>
        </p:txBody>
      </p:sp>
      <p:sp>
        <p:nvSpPr>
          <p:cNvPr id="8" name="Shape 6"/>
          <p:cNvSpPr/>
          <p:nvPr/>
        </p:nvSpPr>
        <p:spPr>
          <a:xfrm>
            <a:off x="838200" y="5218212"/>
            <a:ext cx="8001000" cy="939800"/>
          </a:xfrm>
          <a:prstGeom prst="roundRect">
            <a:avLst>
              <a:gd name="adj" fmla="val 22297"/>
            </a:avLst>
          </a:prstGeom>
          <a:solidFill>
            <a:srgbClr val="FAF8F5"/>
          </a:solidFill>
          <a:ln w="12700">
            <a:solidFill>
              <a:srgbClr val="DDD4C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36650" y="5478562"/>
            <a:ext cx="419100" cy="419100"/>
          </a:xfrm>
          <a:prstGeom prst="ellipse">
            <a:avLst/>
          </a:prstGeom>
          <a:solidFill>
            <a:srgbClr val="C8134E"/>
          </a:solidFill>
          <a:ln/>
        </p:spPr>
      </p:sp>
      <p:sp>
        <p:nvSpPr>
          <p:cNvPr id="10" name="Text 8"/>
          <p:cNvSpPr/>
          <p:nvPr/>
        </p:nvSpPr>
        <p:spPr>
          <a:xfrm>
            <a:off x="1098550" y="5478562"/>
            <a:ext cx="4953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746250" y="5495032"/>
            <a:ext cx="2477056" cy="4241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Vyplňte své </a:t>
            </a:r>
            <a:r>
              <a:rPr lang="en-US" sz="2100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heslo</a:t>
            </a:r>
            <a:r>
              <a:rPr lang="en-US" sz="21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838200" y="6329462"/>
            <a:ext cx="8001000" cy="939800"/>
          </a:xfrm>
          <a:prstGeom prst="roundRect">
            <a:avLst>
              <a:gd name="adj" fmla="val 22297"/>
            </a:avLst>
          </a:prstGeom>
          <a:solidFill>
            <a:srgbClr val="FAF8F5"/>
          </a:solidFill>
          <a:ln w="12700">
            <a:solidFill>
              <a:srgbClr val="DDD4C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36650" y="6589812"/>
            <a:ext cx="419100" cy="419100"/>
          </a:xfrm>
          <a:prstGeom prst="ellipse">
            <a:avLst/>
          </a:prstGeom>
          <a:solidFill>
            <a:srgbClr val="C8134E"/>
          </a:solidFill>
          <a:ln/>
        </p:spPr>
      </p:sp>
      <p:sp>
        <p:nvSpPr>
          <p:cNvPr id="14" name="Text 12"/>
          <p:cNvSpPr/>
          <p:nvPr/>
        </p:nvSpPr>
        <p:spPr>
          <a:xfrm>
            <a:off x="1098550" y="6589812"/>
            <a:ext cx="4953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746250" y="6606282"/>
            <a:ext cx="3538121" cy="4241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 kontrolu ho </a:t>
            </a:r>
            <a:r>
              <a:rPr lang="en-US" sz="2100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zopakujte</a:t>
            </a:r>
            <a:r>
              <a:rPr lang="en-US" sz="21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2100" dirty="0"/>
          </a:p>
        </p:txBody>
      </p:sp>
      <p:sp>
        <p:nvSpPr>
          <p:cNvPr id="16" name="Shape 14"/>
          <p:cNvSpPr/>
          <p:nvPr/>
        </p:nvSpPr>
        <p:spPr>
          <a:xfrm>
            <a:off x="838200" y="7440712"/>
            <a:ext cx="8001000" cy="1280120"/>
          </a:xfrm>
          <a:prstGeom prst="roundRect">
            <a:avLst>
              <a:gd name="adj" fmla="val 16370"/>
            </a:avLst>
          </a:prstGeom>
          <a:solidFill>
            <a:srgbClr val="ECEBFF"/>
          </a:solidFill>
          <a:ln w="12700">
            <a:solidFill>
              <a:srgbClr val="C5C1F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136650" y="7871222"/>
            <a:ext cx="419100" cy="419100"/>
          </a:xfrm>
          <a:prstGeom prst="ellipse">
            <a:avLst/>
          </a:prstGeom>
          <a:solidFill>
            <a:srgbClr val="1A178F"/>
          </a:solidFill>
          <a:ln/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1900" y="7966472"/>
            <a:ext cx="228600" cy="22860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746250" y="7701062"/>
            <a:ext cx="6998335" cy="7975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Klikněte na </a:t>
            </a:r>
            <a:r>
              <a:rPr lang="en-US" sz="2100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Odeslat </a:t>
            </a:r>
            <a:r>
              <a:rPr lang="en-US" sz="21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— tím dokončíte registraci a získáte přístup do aplikace.</a:t>
            </a:r>
            <a:endParaRPr lang="en-US" sz="2100" dirty="0"/>
          </a:p>
        </p:txBody>
      </p:sp>
      <p:sp>
        <p:nvSpPr>
          <p:cNvPr id="20" name="Shape 17"/>
          <p:cNvSpPr/>
          <p:nvPr/>
        </p:nvSpPr>
        <p:spPr>
          <a:xfrm>
            <a:off x="10300296" y="1303338"/>
            <a:ext cx="7530505" cy="8035925"/>
          </a:xfrm>
          <a:prstGeom prst="roundRect">
            <a:avLst>
              <a:gd name="adj" fmla="val 5059"/>
            </a:avLst>
          </a:prstGeom>
          <a:gradFill rotWithShape="1">
            <a:gsLst>
              <a:gs pos="0">
                <a:srgbClr val="C8134E">
                  <a:alpha val="14000"/>
                </a:srgbClr>
              </a:gs>
              <a:gs pos="65000">
                <a:srgbClr val="C8134E">
                  <a:alpha val="0"/>
                </a:srgbClr>
              </a:gs>
            </a:gsLst>
            <a:path path="circle">
              <a:fillToRect l="50000" t="30000" r="50000" b="70000"/>
            </a:path>
          </a:gradFill>
          <a:ln/>
        </p:spPr>
      </p:sp>
      <p:sp>
        <p:nvSpPr>
          <p:cNvPr id="21" name="Shape 18"/>
          <p:cNvSpPr/>
          <p:nvPr/>
        </p:nvSpPr>
        <p:spPr>
          <a:xfrm>
            <a:off x="11419186" y="1493838"/>
            <a:ext cx="5292725" cy="7654925"/>
          </a:xfrm>
          <a:prstGeom prst="roundRect">
            <a:avLst>
              <a:gd name="adj" fmla="val 4679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952500" dist="476250" dir="5400000" algn="bl" rotWithShape="0">
              <a:srgbClr val="0F0B36">
                <a:alpha val="55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11431886" y="1506538"/>
            <a:ext cx="5267325" cy="6096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23" name="Shape 20"/>
          <p:cNvSpPr/>
          <p:nvPr/>
        </p:nvSpPr>
        <p:spPr>
          <a:xfrm>
            <a:off x="11660486" y="1749425"/>
            <a:ext cx="123825" cy="123825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</p:sp>
      <p:sp>
        <p:nvSpPr>
          <p:cNvPr id="24" name="Shape 21"/>
          <p:cNvSpPr/>
          <p:nvPr/>
        </p:nvSpPr>
        <p:spPr>
          <a:xfrm>
            <a:off x="11889086" y="1749425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25" name="Shape 22"/>
          <p:cNvSpPr/>
          <p:nvPr/>
        </p:nvSpPr>
        <p:spPr>
          <a:xfrm>
            <a:off x="12117686" y="1749425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26" name="Text 23"/>
          <p:cNvSpPr/>
          <p:nvPr/>
        </p:nvSpPr>
        <p:spPr>
          <a:xfrm>
            <a:off x="12460586" y="1677988"/>
            <a:ext cx="201637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 — Registrace</a:t>
            </a:r>
            <a:endParaRPr lang="en-US" sz="1575" dirty="0"/>
          </a:p>
        </p:txBody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1886" y="2116138"/>
            <a:ext cx="5267325" cy="70199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609600"/>
            <a:ext cx="1515090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3 Z 8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6625392" y="609600"/>
            <a:ext cx="900609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kern="0" spc="198" dirty="0">
                <a:solidFill>
                  <a:srgbClr val="B3B0C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04 / 11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838200" y="2173486"/>
            <a:ext cx="9434314" cy="6295629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952500" dist="476250" dir="5400000" algn="bl" rotWithShape="0">
              <a:srgbClr val="0F0B36">
                <a:alpha val="5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50900" y="2186186"/>
            <a:ext cx="9408914" cy="6096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6" name="Shape 4"/>
          <p:cNvSpPr/>
          <p:nvPr/>
        </p:nvSpPr>
        <p:spPr>
          <a:xfrm>
            <a:off x="1079500" y="2429074"/>
            <a:ext cx="123825" cy="123825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308100" y="2429074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536700" y="2429074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879600" y="2357636"/>
            <a:ext cx="251667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 — Úvodní přehled</a:t>
            </a:r>
            <a:endParaRPr lang="en-US" sz="1575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00" y="2795786"/>
            <a:ext cx="9408914" cy="566062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10805915" y="2228552"/>
            <a:ext cx="723900" cy="723900"/>
          </a:xfrm>
          <a:prstGeom prst="roundRect">
            <a:avLst>
              <a:gd name="adj" fmla="val 28947"/>
            </a:avLst>
          </a:prstGeom>
          <a:solidFill>
            <a:srgbClr val="1A178F"/>
          </a:solidFill>
          <a:ln/>
        </p:spPr>
      </p:sp>
      <p:sp>
        <p:nvSpPr>
          <p:cNvPr id="12" name="Text 9"/>
          <p:cNvSpPr/>
          <p:nvPr/>
        </p:nvSpPr>
        <p:spPr>
          <a:xfrm>
            <a:off x="10767815" y="2228552"/>
            <a:ext cx="80010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3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10805915" y="3181052"/>
            <a:ext cx="7308275" cy="6640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0146"/>
              </a:lnSpc>
              <a:buNone/>
            </a:pPr>
            <a:r>
              <a:rPr lang="en-US" sz="4650" b="1" kern="0" spc="-139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Dashboard — váš přehled</a:t>
            </a:r>
            <a:endParaRPr lang="en-US" sz="4650" dirty="0"/>
          </a:p>
        </p:txBody>
      </p:sp>
      <p:sp>
        <p:nvSpPr>
          <p:cNvPr id="14" name="Text 11"/>
          <p:cNvSpPr/>
          <p:nvPr/>
        </p:nvSpPr>
        <p:spPr>
          <a:xfrm>
            <a:off x="10805915" y="3997523"/>
            <a:ext cx="6843203" cy="1177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 přihlášení uvidíte hlavní obrazovku. V horním </a:t>
            </a:r>
            <a:r>
              <a:rPr lang="en-US" sz="1950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modrém menu </a:t>
            </a: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najdete přehled nemovitostí a nájemníků. Na dashboardu pak vidíte:</a:t>
            </a:r>
            <a:endParaRPr lang="en-US" sz="1950" dirty="0"/>
          </a:p>
        </p:txBody>
      </p:sp>
      <p:sp>
        <p:nvSpPr>
          <p:cNvPr id="15" name="Shape 12"/>
          <p:cNvSpPr/>
          <p:nvPr/>
        </p:nvSpPr>
        <p:spPr>
          <a:xfrm>
            <a:off x="10805915" y="5442149"/>
            <a:ext cx="361950" cy="361950"/>
          </a:xfrm>
          <a:prstGeom prst="ellipse">
            <a:avLst/>
          </a:prstGeom>
          <a:solidFill>
            <a:srgbClr val="C8134E"/>
          </a:solidFill>
          <a:ln/>
        </p:spPr>
      </p:sp>
      <p:sp>
        <p:nvSpPr>
          <p:cNvPr id="16" name="Text 13"/>
          <p:cNvSpPr/>
          <p:nvPr/>
        </p:nvSpPr>
        <p:spPr>
          <a:xfrm>
            <a:off x="10767815" y="5442149"/>
            <a:ext cx="4381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</a:t>
            </a:r>
            <a:endParaRPr lang="en-US" sz="1575" dirty="0"/>
          </a:p>
        </p:txBody>
      </p:sp>
      <p:sp>
        <p:nvSpPr>
          <p:cNvPr id="17" name="Text 14"/>
          <p:cNvSpPr/>
          <p:nvPr/>
        </p:nvSpPr>
        <p:spPr>
          <a:xfrm>
            <a:off x="11320265" y="5455940"/>
            <a:ext cx="2908925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1250"/>
              </a:lnSpc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stav plateb nájemného</a:t>
            </a:r>
            <a:endParaRPr lang="en-US" sz="1950" dirty="0"/>
          </a:p>
        </p:txBody>
      </p:sp>
      <p:sp>
        <p:nvSpPr>
          <p:cNvPr id="18" name="Shape 15"/>
          <p:cNvSpPr/>
          <p:nvPr/>
        </p:nvSpPr>
        <p:spPr>
          <a:xfrm>
            <a:off x="10805915" y="5937449"/>
            <a:ext cx="361950" cy="361950"/>
          </a:xfrm>
          <a:prstGeom prst="ellipse">
            <a:avLst/>
          </a:prstGeom>
          <a:solidFill>
            <a:srgbClr val="C8134E"/>
          </a:solidFill>
          <a:ln/>
        </p:spPr>
      </p:sp>
      <p:sp>
        <p:nvSpPr>
          <p:cNvPr id="19" name="Text 16"/>
          <p:cNvSpPr/>
          <p:nvPr/>
        </p:nvSpPr>
        <p:spPr>
          <a:xfrm>
            <a:off x="10767815" y="5937449"/>
            <a:ext cx="4381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3</a:t>
            </a:r>
            <a:endParaRPr lang="en-US" sz="1575" dirty="0"/>
          </a:p>
        </p:txBody>
      </p:sp>
      <p:sp>
        <p:nvSpPr>
          <p:cNvPr id="20" name="Text 17"/>
          <p:cNvSpPr/>
          <p:nvPr/>
        </p:nvSpPr>
        <p:spPr>
          <a:xfrm>
            <a:off x="11320265" y="5951240"/>
            <a:ext cx="2681913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1250"/>
              </a:lnSpc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stav vašeho portfolia</a:t>
            </a:r>
            <a:endParaRPr lang="en-US" sz="1950" dirty="0"/>
          </a:p>
        </p:txBody>
      </p:sp>
      <p:sp>
        <p:nvSpPr>
          <p:cNvPr id="21" name="Shape 18"/>
          <p:cNvSpPr/>
          <p:nvPr/>
        </p:nvSpPr>
        <p:spPr>
          <a:xfrm>
            <a:off x="10805915" y="6432749"/>
            <a:ext cx="361950" cy="361950"/>
          </a:xfrm>
          <a:prstGeom prst="ellipse">
            <a:avLst/>
          </a:prstGeom>
          <a:solidFill>
            <a:srgbClr val="C8134E"/>
          </a:solidFill>
          <a:ln/>
        </p:spPr>
      </p:sp>
      <p:sp>
        <p:nvSpPr>
          <p:cNvPr id="22" name="Text 19"/>
          <p:cNvSpPr/>
          <p:nvPr/>
        </p:nvSpPr>
        <p:spPr>
          <a:xfrm>
            <a:off x="10767815" y="6432749"/>
            <a:ext cx="4381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4</a:t>
            </a:r>
            <a:endParaRPr lang="en-US" sz="1575" dirty="0"/>
          </a:p>
        </p:txBody>
      </p:sp>
      <p:sp>
        <p:nvSpPr>
          <p:cNvPr id="23" name="Text 20"/>
          <p:cNvSpPr/>
          <p:nvPr/>
        </p:nvSpPr>
        <p:spPr>
          <a:xfrm>
            <a:off x="11320265" y="6446540"/>
            <a:ext cx="4171682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1250"/>
              </a:lnSpc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naplánované úkoly a komunikaci</a:t>
            </a:r>
            <a:endParaRPr lang="en-US" sz="1950" dirty="0"/>
          </a:p>
        </p:txBody>
      </p:sp>
      <p:sp>
        <p:nvSpPr>
          <p:cNvPr id="24" name="Shape 21"/>
          <p:cNvSpPr/>
          <p:nvPr/>
        </p:nvSpPr>
        <p:spPr>
          <a:xfrm>
            <a:off x="10805915" y="6928049"/>
            <a:ext cx="361950" cy="361950"/>
          </a:xfrm>
          <a:prstGeom prst="ellipse">
            <a:avLst/>
          </a:prstGeom>
          <a:solidFill>
            <a:srgbClr val="C8134E"/>
          </a:solidFill>
          <a:ln/>
        </p:spPr>
      </p:sp>
      <p:sp>
        <p:nvSpPr>
          <p:cNvPr id="25" name="Text 22"/>
          <p:cNvSpPr/>
          <p:nvPr/>
        </p:nvSpPr>
        <p:spPr>
          <a:xfrm>
            <a:off x="10767815" y="6928049"/>
            <a:ext cx="4381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5</a:t>
            </a:r>
            <a:endParaRPr lang="en-US" sz="1575" dirty="0"/>
          </a:p>
        </p:txBody>
      </p:sp>
      <p:sp>
        <p:nvSpPr>
          <p:cNvPr id="26" name="Text 23"/>
          <p:cNvSpPr/>
          <p:nvPr/>
        </p:nvSpPr>
        <p:spPr>
          <a:xfrm>
            <a:off x="11320265" y="6941840"/>
            <a:ext cx="4525189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1250"/>
              </a:lnSpc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stav párování bankovních transakcí</a:t>
            </a:r>
            <a:endParaRPr lang="en-US" sz="1950" dirty="0"/>
          </a:p>
        </p:txBody>
      </p:sp>
      <p:sp>
        <p:nvSpPr>
          <p:cNvPr id="27" name="Shape 24"/>
          <p:cNvSpPr/>
          <p:nvPr/>
        </p:nvSpPr>
        <p:spPr>
          <a:xfrm>
            <a:off x="10805915" y="7423349"/>
            <a:ext cx="361950" cy="361950"/>
          </a:xfrm>
          <a:prstGeom prst="ellipse">
            <a:avLst/>
          </a:prstGeom>
          <a:solidFill>
            <a:srgbClr val="ECEBFF"/>
          </a:solidFill>
          <a:ln/>
        </p:spPr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91640" y="7509074"/>
            <a:ext cx="190500" cy="190500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1320265" y="7437140"/>
            <a:ext cx="6299924" cy="3723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1250"/>
              </a:lnSpc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upozornění na končící smlouvy nebo dluhy (níže)</a:t>
            </a:r>
            <a:endParaRPr lang="en-US" sz="1950" dirty="0"/>
          </a:p>
        </p:txBody>
      </p:sp>
      <p:sp>
        <p:nvSpPr>
          <p:cNvPr id="30" name="Text 26"/>
          <p:cNvSpPr/>
          <p:nvPr/>
        </p:nvSpPr>
        <p:spPr>
          <a:xfrm>
            <a:off x="10805915" y="8109149"/>
            <a:ext cx="7308275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8B88A3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Více v návodu </a:t>
            </a:r>
            <a:r>
              <a:rPr lang="en-US" sz="1800" b="1" u="sng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Přehled úvodní stránky</a:t>
            </a:r>
            <a:r>
              <a:rPr lang="en-US" sz="1800" dirty="0">
                <a:solidFill>
                  <a:srgbClr val="8B88A3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609600"/>
            <a:ext cx="1515090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4 Z 8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6625392" y="609600"/>
            <a:ext cx="900609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kern="0" spc="198" dirty="0">
                <a:solidFill>
                  <a:srgbClr val="B3B0C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05 / 11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838200" y="2670374"/>
            <a:ext cx="723900" cy="723900"/>
          </a:xfrm>
          <a:prstGeom prst="roundRect">
            <a:avLst>
              <a:gd name="adj" fmla="val 28947"/>
            </a:avLst>
          </a:prstGeom>
          <a:solidFill>
            <a:srgbClr val="1A178F"/>
          </a:solidFill>
          <a:ln/>
        </p:spPr>
      </p:sp>
      <p:sp>
        <p:nvSpPr>
          <p:cNvPr id="5" name="Text 3"/>
          <p:cNvSpPr/>
          <p:nvPr/>
        </p:nvSpPr>
        <p:spPr>
          <a:xfrm>
            <a:off x="800100" y="2670374"/>
            <a:ext cx="80010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4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38200" y="3641924"/>
            <a:ext cx="7431058" cy="7044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9500"/>
              </a:lnSpc>
              <a:buNone/>
            </a:pPr>
            <a:r>
              <a:rPr lang="en-US" sz="4950" b="1" kern="0" spc="-148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Můj účet</a:t>
            </a:r>
            <a:endParaRPr lang="en-US" sz="4950" dirty="0"/>
          </a:p>
        </p:txBody>
      </p:sp>
      <p:sp>
        <p:nvSpPr>
          <p:cNvPr id="7" name="Text 5"/>
          <p:cNvSpPr/>
          <p:nvPr/>
        </p:nvSpPr>
        <p:spPr>
          <a:xfrm>
            <a:off x="838200" y="4517827"/>
            <a:ext cx="6958173" cy="850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21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Vpravo nahoře klikněte na </a:t>
            </a:r>
            <a:r>
              <a:rPr lang="en-US" sz="2100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ikonu profilu </a:t>
            </a:r>
            <a:r>
              <a:rPr lang="en-US" sz="21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</a:t>
            </a:r>
            <a:r>
              <a:rPr lang="en-US" sz="210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vyberte </a:t>
            </a:r>
            <a:endParaRPr lang="cs-CZ" sz="2100">
              <a:solidFill>
                <a:srgbClr val="4A4870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  <a:p>
            <a:pPr marL="0" indent="0" algn="l">
              <a:lnSpc>
                <a:spcPct val="112500"/>
              </a:lnSpc>
              <a:buNone/>
            </a:pPr>
            <a:r>
              <a:rPr lang="en-US" sz="2100" b="1" u="sng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Můj </a:t>
            </a:r>
            <a:r>
              <a:rPr lang="en-US" sz="2100" b="1" u="sng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účet</a:t>
            </a:r>
            <a:r>
              <a:rPr lang="en-US" sz="21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838200" y="5673527"/>
            <a:ext cx="6755507" cy="2298700"/>
          </a:xfrm>
          <a:prstGeom prst="roundRect">
            <a:avLst>
              <a:gd name="adj" fmla="val 9945"/>
            </a:avLst>
          </a:prstGeom>
          <a:solidFill>
            <a:srgbClr val="FAF8F5"/>
          </a:solidFill>
          <a:ln w="12700">
            <a:solidFill>
              <a:srgbClr val="DDD4C2"/>
            </a:solidFill>
            <a:prstDash val="solid"/>
          </a:ln>
          <a:effectLst>
            <a:outerShdw blurRad="571500" dist="247650" dir="5400000" algn="bl" rotWithShape="0">
              <a:srgbClr val="0F0B36">
                <a:alpha val="5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174750" y="5991027"/>
            <a:ext cx="2174845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kern="0" spc="240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 TU NASTAVÍTE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174750" y="6537127"/>
            <a:ext cx="133350" cy="133350"/>
          </a:xfrm>
          <a:prstGeom prst="rect">
            <a:avLst/>
          </a:prstGeom>
          <a:solidFill>
            <a:srgbClr val="C8134E"/>
          </a:solidFill>
          <a:ln/>
        </p:spPr>
      </p:sp>
      <p:sp>
        <p:nvSpPr>
          <p:cNvPr id="11" name="Text 9"/>
          <p:cNvSpPr/>
          <p:nvPr/>
        </p:nvSpPr>
        <p:spPr>
          <a:xfrm>
            <a:off x="1441450" y="6454577"/>
            <a:ext cx="2968953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Jméno a telefonní číslo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1174750" y="6987977"/>
            <a:ext cx="133350" cy="133350"/>
          </a:xfrm>
          <a:prstGeom prst="rect">
            <a:avLst/>
          </a:prstGeom>
          <a:solidFill>
            <a:srgbClr val="C8134E"/>
          </a:solidFill>
          <a:ln/>
        </p:spPr>
      </p:sp>
      <p:sp>
        <p:nvSpPr>
          <p:cNvPr id="13" name="Text 11"/>
          <p:cNvSpPr/>
          <p:nvPr/>
        </p:nvSpPr>
        <p:spPr>
          <a:xfrm>
            <a:off x="1441450" y="6905427"/>
            <a:ext cx="2461776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Profilová fotografie</a:t>
            </a:r>
            <a:endParaRPr lang="en-US" sz="1950" dirty="0"/>
          </a:p>
        </p:txBody>
      </p:sp>
      <p:sp>
        <p:nvSpPr>
          <p:cNvPr id="14" name="Shape 12"/>
          <p:cNvSpPr/>
          <p:nvPr/>
        </p:nvSpPr>
        <p:spPr>
          <a:xfrm>
            <a:off x="1174750" y="7438827"/>
            <a:ext cx="133350" cy="133350"/>
          </a:xfrm>
          <a:prstGeom prst="rect">
            <a:avLst/>
          </a:prstGeom>
          <a:solidFill>
            <a:srgbClr val="C8134E"/>
          </a:solidFill>
          <a:ln/>
        </p:spPr>
      </p:sp>
      <p:sp>
        <p:nvSpPr>
          <p:cNvPr id="15" name="Text 13"/>
          <p:cNvSpPr/>
          <p:nvPr/>
        </p:nvSpPr>
        <p:spPr>
          <a:xfrm>
            <a:off x="1441450" y="7356277"/>
            <a:ext cx="3125351" cy="336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Změna hesla — kdykoliv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8127107" y="2051943"/>
            <a:ext cx="9322594" cy="6538714"/>
          </a:xfrm>
          <a:prstGeom prst="roundRect">
            <a:avLst>
              <a:gd name="adj" fmla="val 3787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952500" dist="476250" dir="5400000" algn="bl" rotWithShape="0">
              <a:srgbClr val="0F0B36">
                <a:alpha val="55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39807" y="2064643"/>
            <a:ext cx="9297194" cy="6096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18" name="Shape 16"/>
          <p:cNvSpPr/>
          <p:nvPr/>
        </p:nvSpPr>
        <p:spPr>
          <a:xfrm>
            <a:off x="8368407" y="2307531"/>
            <a:ext cx="123825" cy="123825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8597007" y="2307531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8825607" y="2307531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9168507" y="2236093"/>
            <a:ext cx="187165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 — Můj účet</a:t>
            </a:r>
            <a:endParaRPr lang="en-US" sz="1575" dirty="0"/>
          </a:p>
        </p:txBody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9807" y="2674243"/>
            <a:ext cx="9297194" cy="590371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609600"/>
            <a:ext cx="1515090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5 Z 8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6625392" y="609600"/>
            <a:ext cx="900609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kern="0" spc="198" dirty="0">
                <a:solidFill>
                  <a:srgbClr val="B3B0C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06 / 11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838200" y="1692275"/>
            <a:ext cx="723900" cy="723900"/>
          </a:xfrm>
          <a:prstGeom prst="roundRect">
            <a:avLst>
              <a:gd name="adj" fmla="val 28947"/>
            </a:avLst>
          </a:prstGeom>
          <a:solidFill>
            <a:srgbClr val="1A178F"/>
          </a:solidFill>
          <a:ln/>
        </p:spPr>
      </p:sp>
      <p:sp>
        <p:nvSpPr>
          <p:cNvPr id="5" name="Text 3"/>
          <p:cNvSpPr/>
          <p:nvPr/>
        </p:nvSpPr>
        <p:spPr>
          <a:xfrm>
            <a:off x="800100" y="1692275"/>
            <a:ext cx="80010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5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38200" y="2644775"/>
            <a:ext cx="8627239" cy="6640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0146"/>
              </a:lnSpc>
              <a:buNone/>
            </a:pPr>
            <a:r>
              <a:rPr lang="en-US" sz="4650" b="1" kern="0" spc="-139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Párování plateb s bankou</a:t>
            </a:r>
            <a:endParaRPr lang="en-US" sz="4650" dirty="0"/>
          </a:p>
        </p:txBody>
      </p:sp>
      <p:sp>
        <p:nvSpPr>
          <p:cNvPr id="7" name="Text 5"/>
          <p:cNvSpPr/>
          <p:nvPr/>
        </p:nvSpPr>
        <p:spPr>
          <a:xfrm>
            <a:off x="838200" y="3461246"/>
            <a:ext cx="8078233" cy="806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Podle typu banky lze párovat platby pomocí </a:t>
            </a:r>
            <a:r>
              <a:rPr lang="en-US" sz="1950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API </a:t>
            </a: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nebo </a:t>
            </a:r>
            <a:r>
              <a:rPr lang="en-US" sz="1950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transakčních e‑mailů</a:t>
            </a:r>
            <a:r>
              <a:rPr lang="en-US" sz="195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838200" y="4534396"/>
            <a:ext cx="3835698" cy="2050356"/>
          </a:xfrm>
          <a:prstGeom prst="roundRect">
            <a:avLst>
              <a:gd name="adj" fmla="val 10220"/>
            </a:avLst>
          </a:prstGeom>
          <a:solidFill>
            <a:srgbClr val="FFFFFF"/>
          </a:solidFill>
          <a:ln w="12700">
            <a:solidFill>
              <a:srgbClr val="DDD4C2"/>
            </a:solidFill>
            <a:prstDash val="solid"/>
          </a:ln>
          <a:effectLst>
            <a:outerShdw blurRad="571500" dist="247650" dir="5400000" algn="bl" rotWithShape="0">
              <a:srgbClr val="0F0B36">
                <a:alpha val="5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50900" y="4547096"/>
            <a:ext cx="3810298" cy="762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10" name="Text 8"/>
          <p:cNvSpPr/>
          <p:nvPr/>
        </p:nvSpPr>
        <p:spPr>
          <a:xfrm>
            <a:off x="1098550" y="4909046"/>
            <a:ext cx="3646497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kern="0" spc="-22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API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1098550" y="5385296"/>
            <a:ext cx="3414448" cy="9581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725" dirty="0">
                <a:solidFill>
                  <a:srgbClr val="605D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Banka API podporuje → napojíte se přímo z aplikace Repilot.</a:t>
            </a:r>
            <a:endParaRPr lang="en-US" sz="1725" dirty="0"/>
          </a:p>
        </p:txBody>
      </p:sp>
      <p:sp>
        <p:nvSpPr>
          <p:cNvPr id="12" name="Shape 10"/>
          <p:cNvSpPr/>
          <p:nvPr/>
        </p:nvSpPr>
        <p:spPr>
          <a:xfrm>
            <a:off x="4845348" y="4534396"/>
            <a:ext cx="3835797" cy="2050356"/>
          </a:xfrm>
          <a:prstGeom prst="roundRect">
            <a:avLst>
              <a:gd name="adj" fmla="val 10220"/>
            </a:avLst>
          </a:prstGeom>
          <a:solidFill>
            <a:srgbClr val="FFFFFF"/>
          </a:solidFill>
          <a:ln w="12700">
            <a:solidFill>
              <a:srgbClr val="DDD4C2"/>
            </a:solidFill>
            <a:prstDash val="solid"/>
          </a:ln>
          <a:effectLst>
            <a:outerShdw blurRad="571500" dist="247650" dir="5400000" algn="bl" rotWithShape="0">
              <a:srgbClr val="0F0B36">
                <a:alpha val="5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858048" y="4547096"/>
            <a:ext cx="3810397" cy="76200"/>
          </a:xfrm>
          <a:prstGeom prst="rect">
            <a:avLst/>
          </a:prstGeom>
          <a:solidFill>
            <a:srgbClr val="C8134E"/>
          </a:solidFill>
          <a:ln/>
        </p:spPr>
      </p:sp>
      <p:sp>
        <p:nvSpPr>
          <p:cNvPr id="14" name="Text 12"/>
          <p:cNvSpPr/>
          <p:nvPr/>
        </p:nvSpPr>
        <p:spPr>
          <a:xfrm>
            <a:off x="5105698" y="4909046"/>
            <a:ext cx="3646607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kern="0" spc="-22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E‑mail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5105698" y="5385296"/>
            <a:ext cx="3414550" cy="6514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725" dirty="0">
                <a:solidFill>
                  <a:srgbClr val="605D8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Od správce dostanete transakční e‑mail (viz vpravo).</a:t>
            </a:r>
            <a:endParaRPr lang="en-US" sz="1725" dirty="0"/>
          </a:p>
        </p:txBody>
      </p:sp>
      <p:sp>
        <p:nvSpPr>
          <p:cNvPr id="16" name="Text 14"/>
          <p:cNvSpPr/>
          <p:nvPr/>
        </p:nvSpPr>
        <p:spPr>
          <a:xfrm>
            <a:off x="838200" y="6870502"/>
            <a:ext cx="8078233" cy="7413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Nyní je potřeba nastavit své internetové bankovnictví </a:t>
            </a:r>
            <a:r>
              <a:rPr lang="en-US" sz="1875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dle návodu</a:t>
            </a:r>
            <a:endParaRPr lang="cs-CZ" sz="1875">
              <a:solidFill>
                <a:srgbClr val="4A4870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  <a:p>
            <a:pPr marL="0" indent="0" algn="l">
              <a:lnSpc>
                <a:spcPct val="110969"/>
              </a:lnSpc>
              <a:buNone/>
            </a:pPr>
            <a:r>
              <a:rPr lang="en-US" sz="1875" b="1" u="sng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Párování </a:t>
            </a:r>
            <a:r>
              <a:rPr lang="en-US" sz="1875" b="1" u="sng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plateb s bankou</a:t>
            </a:r>
            <a:r>
              <a:rPr lang="en-US" sz="187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1875" dirty="0"/>
          </a:p>
        </p:txBody>
      </p:sp>
      <p:sp>
        <p:nvSpPr>
          <p:cNvPr id="17" name="Shape 15"/>
          <p:cNvSpPr/>
          <p:nvPr/>
        </p:nvSpPr>
        <p:spPr>
          <a:xfrm>
            <a:off x="838200" y="7802364"/>
            <a:ext cx="7842945" cy="1147961"/>
          </a:xfrm>
          <a:prstGeom prst="roundRect">
            <a:avLst>
              <a:gd name="adj" fmla="val 18254"/>
            </a:avLst>
          </a:prstGeom>
          <a:solidFill>
            <a:srgbClr val="ECEBFF"/>
          </a:solidFill>
          <a:ln w="12700">
            <a:solidFill>
              <a:srgbClr val="C5C1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17600" y="8185845"/>
            <a:ext cx="381000" cy="381000"/>
          </a:xfrm>
          <a:prstGeom prst="ellipse">
            <a:avLst/>
          </a:prstGeom>
          <a:solidFill>
            <a:srgbClr val="1A178F"/>
          </a:solidFill>
          <a:ln/>
        </p:spPr>
      </p:sp>
      <p:sp>
        <p:nvSpPr>
          <p:cNvPr id="19" name="Text 17"/>
          <p:cNvSpPr/>
          <p:nvPr/>
        </p:nvSpPr>
        <p:spPr>
          <a:xfrm>
            <a:off x="1079500" y="8185845"/>
            <a:ext cx="45720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?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642099" y="8215114"/>
            <a:ext cx="6933646" cy="703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Nedostali jste transakční e‑mail od správce? </a:t>
            </a:r>
            <a:r>
              <a:rPr lang="en-US" sz="1800" b="1" u="sng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Najdete ho v aplikaci.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9214545" y="1534220"/>
            <a:ext cx="8235157" cy="4064893"/>
          </a:xfrm>
          <a:prstGeom prst="roundRect">
            <a:avLst>
              <a:gd name="adj" fmla="val 6092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857250" dist="419100" dir="5400000" algn="bl" rotWithShape="0">
              <a:srgbClr val="0F0B36">
                <a:alpha val="5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227245" y="1546920"/>
            <a:ext cx="8209756" cy="5588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23" name="Shape 21"/>
          <p:cNvSpPr/>
          <p:nvPr/>
        </p:nvSpPr>
        <p:spPr>
          <a:xfrm>
            <a:off x="9455845" y="1773932"/>
            <a:ext cx="104775" cy="104775"/>
          </a:xfrm>
          <a:prstGeom prst="ellipse">
            <a:avLst/>
          </a:prstGeom>
          <a:solidFill>
            <a:srgbClr val="FFFFFF">
              <a:alpha val="3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9674920" y="1699320"/>
            <a:ext cx="2888953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kern="0" spc="6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Transakční e‑mail od správce</a:t>
            </a:r>
            <a:endParaRPr lang="en-US" sz="1500" dirty="0"/>
          </a:p>
        </p:txBody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7245" y="2105720"/>
            <a:ext cx="8209756" cy="3480693"/>
          </a:xfrm>
          <a:prstGeom prst="rect">
            <a:avLst/>
          </a:prstGeom>
        </p:spPr>
      </p:pic>
      <p:sp>
        <p:nvSpPr>
          <p:cNvPr id="26" name="Shape 23"/>
          <p:cNvSpPr/>
          <p:nvPr/>
        </p:nvSpPr>
        <p:spPr>
          <a:xfrm>
            <a:off x="9214545" y="5884863"/>
            <a:ext cx="8235157" cy="3223419"/>
          </a:xfrm>
          <a:prstGeom prst="roundRect">
            <a:avLst>
              <a:gd name="adj" fmla="val 7683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857250" dist="419100" dir="5400000" algn="bl" rotWithShape="0">
              <a:srgbClr val="0F0B36">
                <a:alpha val="50000"/>
              </a:srgbClr>
            </a:outerShdw>
          </a:effectLst>
        </p:spPr>
      </p:sp>
      <p:sp>
        <p:nvSpPr>
          <p:cNvPr id="27" name="Shape 24"/>
          <p:cNvSpPr/>
          <p:nvPr/>
        </p:nvSpPr>
        <p:spPr>
          <a:xfrm>
            <a:off x="9227245" y="5897563"/>
            <a:ext cx="8209756" cy="558800"/>
          </a:xfrm>
          <a:prstGeom prst="rect">
            <a:avLst/>
          </a:prstGeom>
          <a:solidFill>
            <a:srgbClr val="C8134E"/>
          </a:solidFill>
          <a:ln/>
        </p:spPr>
      </p:sp>
      <p:sp>
        <p:nvSpPr>
          <p:cNvPr id="28" name="Shape 25"/>
          <p:cNvSpPr/>
          <p:nvPr/>
        </p:nvSpPr>
        <p:spPr>
          <a:xfrm>
            <a:off x="9455845" y="6124575"/>
            <a:ext cx="104775" cy="104775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</p:sp>
      <p:sp>
        <p:nvSpPr>
          <p:cNvPr id="29" name="Text 26"/>
          <p:cNvSpPr/>
          <p:nvPr/>
        </p:nvSpPr>
        <p:spPr>
          <a:xfrm>
            <a:off x="9674920" y="6049963"/>
            <a:ext cx="2886006" cy="29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kern="0" spc="6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Kde e‑mail najdete v aplikaci</a:t>
            </a:r>
            <a:endParaRPr lang="en-US" sz="1500" dirty="0"/>
          </a:p>
        </p:txBody>
      </p:sp>
      <p:pic>
        <p:nvPicPr>
          <p:cNvPr id="30" name="Image 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7245" y="6456363"/>
            <a:ext cx="8209756" cy="263921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609600"/>
            <a:ext cx="1515090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6 Z 8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6625392" y="609600"/>
            <a:ext cx="900609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kern="0" spc="198" dirty="0">
                <a:solidFill>
                  <a:srgbClr val="B3B0C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07 / 11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838200" y="1911548"/>
            <a:ext cx="723900" cy="723900"/>
          </a:xfrm>
          <a:prstGeom prst="roundRect">
            <a:avLst>
              <a:gd name="adj" fmla="val 28947"/>
            </a:avLst>
          </a:prstGeom>
          <a:solidFill>
            <a:srgbClr val="1A178F"/>
          </a:solidFill>
          <a:ln/>
        </p:spPr>
      </p:sp>
      <p:sp>
        <p:nvSpPr>
          <p:cNvPr id="5" name="Text 3"/>
          <p:cNvSpPr/>
          <p:nvPr/>
        </p:nvSpPr>
        <p:spPr>
          <a:xfrm>
            <a:off x="800100" y="1911548"/>
            <a:ext cx="80010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6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38200" y="2883098"/>
            <a:ext cx="8801100" cy="7044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9500"/>
              </a:lnSpc>
              <a:buNone/>
            </a:pPr>
            <a:r>
              <a:rPr lang="en-US" sz="4950" b="1" kern="0" spc="-148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Úkoly a poznámky</a:t>
            </a:r>
            <a:endParaRPr lang="en-US" sz="4950" dirty="0"/>
          </a:p>
        </p:txBody>
      </p:sp>
      <p:sp>
        <p:nvSpPr>
          <p:cNvPr id="7" name="Text 5"/>
          <p:cNvSpPr/>
          <p:nvPr/>
        </p:nvSpPr>
        <p:spPr>
          <a:xfrm>
            <a:off x="838200" y="3759002"/>
            <a:ext cx="8241030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202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Slouží ke komunikaci s vaším správcem nemovitostí. U jednotlivých úkolů sledujete průběh řešení a přidáváte komentáře.</a:t>
            </a:r>
            <a:endParaRPr lang="en-US" sz="2025" dirty="0"/>
          </a:p>
        </p:txBody>
      </p:sp>
      <p:sp>
        <p:nvSpPr>
          <p:cNvPr id="8" name="Text 6"/>
          <p:cNvSpPr/>
          <p:nvPr/>
        </p:nvSpPr>
        <p:spPr>
          <a:xfrm>
            <a:off x="838200" y="5106789"/>
            <a:ext cx="8241030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202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 e‑mailu vám přijde oznámení o přidání nového úkolu nebo poznámky. Detail otevřete kliknutím na název úkolu.</a:t>
            </a:r>
            <a:endParaRPr lang="en-US" sz="2025" dirty="0"/>
          </a:p>
        </p:txBody>
      </p:sp>
      <p:sp>
        <p:nvSpPr>
          <p:cNvPr id="9" name="Shape 7"/>
          <p:cNvSpPr/>
          <p:nvPr/>
        </p:nvSpPr>
        <p:spPr>
          <a:xfrm>
            <a:off x="838200" y="6259314"/>
            <a:ext cx="8001000" cy="2471738"/>
          </a:xfrm>
          <a:prstGeom prst="roundRect">
            <a:avLst>
              <a:gd name="adj" fmla="val 10019"/>
            </a:avLst>
          </a:prstGeom>
          <a:solidFill>
            <a:srgbClr val="1A178F"/>
          </a:solidFill>
          <a:ln/>
          <a:effectLst>
            <a:outerShdw blurRad="857250" dist="381000" dir="5400000" algn="bl" rotWithShape="0">
              <a:srgbClr val="0F0B36">
                <a:alpha val="7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219950" y="7397552"/>
            <a:ext cx="1905000" cy="1905000"/>
          </a:xfrm>
          <a:prstGeom prst="ellipse">
            <a:avLst/>
          </a:prstGeom>
          <a:ln w="254000">
            <a:solidFill>
              <a:srgbClr val="FFFFFF">
                <a:alpha val="7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81100" y="6583164"/>
            <a:ext cx="419100" cy="419100"/>
          </a:xfrm>
          <a:prstGeom prst="roundRect">
            <a:avLst>
              <a:gd name="adj" fmla="val 27273"/>
            </a:avLst>
          </a:prstGeom>
          <a:solidFill>
            <a:srgbClr val="C8134E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6825" y="6668889"/>
            <a:ext cx="247650" cy="24765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752600" y="6653014"/>
            <a:ext cx="1422400" cy="263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DŮLEŽITÉ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1181100" y="7192764"/>
            <a:ext cx="7534656" cy="1252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3750"/>
              </a:lnSpc>
              <a:buNone/>
            </a:pPr>
            <a:r>
              <a:rPr lang="en-US" sz="2550" b="1" kern="0" spc="-25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Na e‑mailové oznámení neodpovídejte. Veškerou komunikaci veďte přímo v aplikaci v detailu úkolu nebo poznámky.</a:t>
            </a:r>
            <a:endParaRPr lang="en-US" sz="2550" dirty="0"/>
          </a:p>
        </p:txBody>
      </p:sp>
      <p:sp>
        <p:nvSpPr>
          <p:cNvPr id="15" name="Shape 12"/>
          <p:cNvSpPr/>
          <p:nvPr/>
        </p:nvSpPr>
        <p:spPr>
          <a:xfrm>
            <a:off x="9067800" y="2039144"/>
            <a:ext cx="8763000" cy="6564313"/>
          </a:xfrm>
          <a:prstGeom prst="roundRect">
            <a:avLst>
              <a:gd name="adj" fmla="val 5804"/>
            </a:avLst>
          </a:prstGeom>
          <a:gradFill rotWithShape="1">
            <a:gsLst>
              <a:gs pos="0">
                <a:srgbClr val="C8134E">
                  <a:alpha val="13000"/>
                </a:srgbClr>
              </a:gs>
              <a:gs pos="65000">
                <a:srgbClr val="C8134E">
                  <a:alpha val="0"/>
                </a:srgbClr>
              </a:gs>
            </a:gsLst>
            <a:path path="circle">
              <a:fillToRect l="60000" t="35000" r="40000" b="65000"/>
            </a:path>
          </a:gradFill>
          <a:ln/>
        </p:spPr>
      </p:sp>
      <p:sp>
        <p:nvSpPr>
          <p:cNvPr id="16" name="Shape 13"/>
          <p:cNvSpPr/>
          <p:nvPr/>
        </p:nvSpPr>
        <p:spPr>
          <a:xfrm>
            <a:off x="9448800" y="2324894"/>
            <a:ext cx="8001000" cy="5992813"/>
          </a:xfrm>
          <a:prstGeom prst="roundRect">
            <a:avLst>
              <a:gd name="adj" fmla="val 4132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952500" dist="476250" dir="5400000" algn="bl" rotWithShape="0">
              <a:srgbClr val="0F0B36">
                <a:alpha val="55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9461500" y="2337594"/>
            <a:ext cx="7975600" cy="6096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18" name="Shape 15"/>
          <p:cNvSpPr/>
          <p:nvPr/>
        </p:nvSpPr>
        <p:spPr>
          <a:xfrm>
            <a:off x="9690100" y="2580481"/>
            <a:ext cx="123825" cy="123825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9918700" y="2580481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20" name="Shape 17"/>
          <p:cNvSpPr/>
          <p:nvPr/>
        </p:nvSpPr>
        <p:spPr>
          <a:xfrm>
            <a:off x="10147300" y="2580481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21" name="Text 18"/>
          <p:cNvSpPr/>
          <p:nvPr/>
        </p:nvSpPr>
        <p:spPr>
          <a:xfrm>
            <a:off x="10490200" y="2509044"/>
            <a:ext cx="292125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E‑mail — Byl přidán nový úkol</a:t>
            </a:r>
            <a:endParaRPr lang="en-US" sz="1575" dirty="0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1500" y="2947194"/>
            <a:ext cx="7975600" cy="53578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609600"/>
            <a:ext cx="2195473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6 · DETAIL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6625392" y="609600"/>
            <a:ext cx="900609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kern="0" spc="198" dirty="0">
                <a:solidFill>
                  <a:srgbClr val="B3B0C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08 / 11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838200" y="1060450"/>
            <a:ext cx="8432096" cy="6640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0146"/>
              </a:lnSpc>
              <a:buNone/>
            </a:pPr>
            <a:r>
              <a:rPr lang="en-US" sz="4650" b="1" kern="0" spc="-139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Detail úkolu / poznámky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838200" y="1857871"/>
            <a:ext cx="7895508" cy="828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202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Otevře se okno pro společný chat. Seznam všech úkolů a poznámek najdete v horní modré liště </a:t>
            </a:r>
            <a:r>
              <a:rPr lang="en-US" sz="2025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„Úkoly a poznámky“</a:t>
            </a:r>
            <a:r>
              <a:rPr lang="en-US" sz="202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2025" dirty="0"/>
          </a:p>
        </p:txBody>
      </p:sp>
      <p:sp>
        <p:nvSpPr>
          <p:cNvPr id="6" name="Shape 4"/>
          <p:cNvSpPr/>
          <p:nvPr/>
        </p:nvSpPr>
        <p:spPr>
          <a:xfrm>
            <a:off x="9075241" y="2064246"/>
            <a:ext cx="2035671" cy="584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DDD4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16541" y="2210296"/>
            <a:ext cx="1629271" cy="330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Přidat komentář</a:t>
            </a:r>
            <a:endParaRPr lang="en-US" sz="1725" dirty="0"/>
          </a:p>
        </p:txBody>
      </p:sp>
      <p:sp>
        <p:nvSpPr>
          <p:cNvPr id="8" name="Shape 6"/>
          <p:cNvSpPr/>
          <p:nvPr/>
        </p:nvSpPr>
        <p:spPr>
          <a:xfrm>
            <a:off x="11244263" y="2064246"/>
            <a:ext cx="1988443" cy="584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DDD4C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85562" y="2210296"/>
            <a:ext cx="1582043" cy="330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Nahrát soubory</a:t>
            </a:r>
            <a:endParaRPr lang="en-US" sz="1725" dirty="0"/>
          </a:p>
        </p:txBody>
      </p:sp>
      <p:sp>
        <p:nvSpPr>
          <p:cNvPr id="10" name="Shape 8"/>
          <p:cNvSpPr/>
          <p:nvPr/>
        </p:nvSpPr>
        <p:spPr>
          <a:xfrm>
            <a:off x="13366056" y="2064246"/>
            <a:ext cx="1958181" cy="584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DDD4C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607356" y="2210296"/>
            <a:ext cx="1551781" cy="330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Přidat uživatele</a:t>
            </a:r>
            <a:endParaRPr lang="en-US" sz="1725" dirty="0"/>
          </a:p>
        </p:txBody>
      </p:sp>
      <p:sp>
        <p:nvSpPr>
          <p:cNvPr id="12" name="Shape 10"/>
          <p:cNvSpPr/>
          <p:nvPr/>
        </p:nvSpPr>
        <p:spPr>
          <a:xfrm>
            <a:off x="15457587" y="2064246"/>
            <a:ext cx="1992213" cy="584200"/>
          </a:xfrm>
          <a:prstGeom prst="roundRect">
            <a:avLst>
              <a:gd name="adj" fmla="val 50000"/>
            </a:avLst>
          </a:prstGeom>
          <a:solidFill>
            <a:srgbClr val="C8134E"/>
          </a:solidFill>
          <a:ln/>
        </p:spPr>
      </p:sp>
      <p:sp>
        <p:nvSpPr>
          <p:cNvPr id="13" name="Text 11"/>
          <p:cNvSpPr/>
          <p:nvPr/>
        </p:nvSpPr>
        <p:spPr>
          <a:xfrm>
            <a:off x="15686187" y="2197596"/>
            <a:ext cx="1611213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Přestat sledovat</a:t>
            </a:r>
            <a:endParaRPr lang="en-US" sz="1725" dirty="0"/>
          </a:p>
        </p:txBody>
      </p:sp>
      <p:sp>
        <p:nvSpPr>
          <p:cNvPr id="14" name="Shape 12"/>
          <p:cNvSpPr/>
          <p:nvPr/>
        </p:nvSpPr>
        <p:spPr>
          <a:xfrm>
            <a:off x="838200" y="2991346"/>
            <a:ext cx="16611600" cy="6686054"/>
          </a:xfrm>
          <a:prstGeom prst="roundRect">
            <a:avLst>
              <a:gd name="adj" fmla="val 3704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952500" dist="476250" dir="5400000" algn="bl" rotWithShape="0">
              <a:srgbClr val="0F0B36">
                <a:alpha val="5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50900" y="3004046"/>
            <a:ext cx="16586200" cy="6096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16" name="Shape 14"/>
          <p:cNvSpPr/>
          <p:nvPr/>
        </p:nvSpPr>
        <p:spPr>
          <a:xfrm>
            <a:off x="1098550" y="3246934"/>
            <a:ext cx="123825" cy="123825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327150" y="3246934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1555750" y="3246934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1898650" y="3175496"/>
            <a:ext cx="218357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 — Detail úkolu</a:t>
            </a:r>
            <a:endParaRPr lang="en-US" sz="1575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rcRect b="32638"/>
          <a:stretch/>
        </p:blipFill>
        <p:spPr>
          <a:xfrm>
            <a:off x="850900" y="3613646"/>
            <a:ext cx="16586200" cy="605105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200" y="609600"/>
            <a:ext cx="1515090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264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7 Z 8</a:t>
            </a:r>
            <a:endParaRPr lang="en-US" sz="1650" dirty="0"/>
          </a:p>
        </p:txBody>
      </p:sp>
      <p:sp>
        <p:nvSpPr>
          <p:cNvPr id="3" name="Text 1"/>
          <p:cNvSpPr/>
          <p:nvPr/>
        </p:nvSpPr>
        <p:spPr>
          <a:xfrm>
            <a:off x="16625392" y="609600"/>
            <a:ext cx="900609" cy="317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kern="0" spc="198" dirty="0">
                <a:solidFill>
                  <a:srgbClr val="B3B0C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09 / 11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838200" y="2492871"/>
            <a:ext cx="723900" cy="723900"/>
          </a:xfrm>
          <a:prstGeom prst="roundRect">
            <a:avLst>
              <a:gd name="adj" fmla="val 28947"/>
            </a:avLst>
          </a:prstGeom>
          <a:solidFill>
            <a:srgbClr val="1A178F"/>
          </a:solidFill>
          <a:ln/>
        </p:spPr>
      </p:sp>
      <p:sp>
        <p:nvSpPr>
          <p:cNvPr id="5" name="Text 3"/>
          <p:cNvSpPr/>
          <p:nvPr/>
        </p:nvSpPr>
        <p:spPr>
          <a:xfrm>
            <a:off x="800100" y="2492871"/>
            <a:ext cx="80010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7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38200" y="3445371"/>
            <a:ext cx="7623255" cy="6640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0146"/>
              </a:lnSpc>
              <a:buNone/>
            </a:pPr>
            <a:r>
              <a:rPr lang="en-US" sz="4650" b="1" kern="0" spc="-139" dirty="0">
                <a:solidFill>
                  <a:srgbClr val="0F0B36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Statistiky a exporty</a:t>
            </a:r>
            <a:endParaRPr lang="en-US" sz="4650" dirty="0"/>
          </a:p>
        </p:txBody>
      </p:sp>
      <p:sp>
        <p:nvSpPr>
          <p:cNvPr id="7" name="Text 5"/>
          <p:cNvSpPr/>
          <p:nvPr/>
        </p:nvSpPr>
        <p:spPr>
          <a:xfrm>
            <a:off x="838200" y="4261842"/>
            <a:ext cx="7138139" cy="828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202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Najdete na modré liště </a:t>
            </a:r>
            <a:r>
              <a:rPr lang="en-US" sz="2025" b="1" dirty="0">
                <a:solidFill>
                  <a:srgbClr val="0F0B3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Nástroje → Statistiky </a:t>
            </a:r>
            <a:r>
              <a:rPr lang="en-US" sz="202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 K dispozici jsou exporty podle konkrétních oblastí:</a:t>
            </a:r>
            <a:endParaRPr lang="en-US" sz="2025" dirty="0"/>
          </a:p>
        </p:txBody>
      </p:sp>
      <p:sp>
        <p:nvSpPr>
          <p:cNvPr id="8" name="Shape 6"/>
          <p:cNvSpPr/>
          <p:nvPr/>
        </p:nvSpPr>
        <p:spPr>
          <a:xfrm>
            <a:off x="838200" y="5338167"/>
            <a:ext cx="1275060" cy="571500"/>
          </a:xfrm>
          <a:prstGeom prst="roundRect">
            <a:avLst>
              <a:gd name="adj" fmla="val 50000"/>
            </a:avLst>
          </a:prstGeom>
          <a:solidFill>
            <a:srgbClr val="ECEBFF"/>
          </a:solidFill>
          <a:ln/>
        </p:spPr>
      </p:sp>
      <p:sp>
        <p:nvSpPr>
          <p:cNvPr id="9" name="Text 7"/>
          <p:cNvSpPr/>
          <p:nvPr/>
        </p:nvSpPr>
        <p:spPr>
          <a:xfrm>
            <a:off x="1066800" y="5471516"/>
            <a:ext cx="1275060" cy="3659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Náklady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162672" y="5338167"/>
            <a:ext cx="2508647" cy="571500"/>
          </a:xfrm>
          <a:prstGeom prst="roundRect">
            <a:avLst>
              <a:gd name="adj" fmla="val 50000"/>
            </a:avLst>
          </a:prstGeom>
          <a:solidFill>
            <a:srgbClr val="ECEBFF"/>
          </a:solidFill>
          <a:ln/>
        </p:spPr>
      </p:sp>
      <p:sp>
        <p:nvSpPr>
          <p:cNvPr id="11" name="Text 9"/>
          <p:cNvSpPr/>
          <p:nvPr/>
        </p:nvSpPr>
        <p:spPr>
          <a:xfrm>
            <a:off x="2329161" y="5433417"/>
            <a:ext cx="2292746" cy="3659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Předpisy nájemného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850507" y="5338167"/>
            <a:ext cx="1079401" cy="571500"/>
          </a:xfrm>
          <a:prstGeom prst="roundRect">
            <a:avLst>
              <a:gd name="adj" fmla="val 50000"/>
            </a:avLst>
          </a:prstGeom>
          <a:solidFill>
            <a:srgbClr val="ECEBFF"/>
          </a:solidFill>
          <a:ln/>
        </p:spPr>
      </p:sp>
      <p:sp>
        <p:nvSpPr>
          <p:cNvPr id="13" name="Text 11"/>
          <p:cNvSpPr/>
          <p:nvPr/>
        </p:nvSpPr>
        <p:spPr>
          <a:xfrm>
            <a:off x="5037931" y="5421908"/>
            <a:ext cx="698401" cy="3659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Platby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044208" y="5338167"/>
            <a:ext cx="1251347" cy="571500"/>
          </a:xfrm>
          <a:prstGeom prst="roundRect">
            <a:avLst>
              <a:gd name="adj" fmla="val 50000"/>
            </a:avLst>
          </a:prstGeom>
          <a:solidFill>
            <a:srgbClr val="FDE6EC"/>
          </a:solidFill>
          <a:ln/>
        </p:spPr>
      </p:sp>
      <p:sp>
        <p:nvSpPr>
          <p:cNvPr id="15" name="Text 13"/>
          <p:cNvSpPr/>
          <p:nvPr/>
        </p:nvSpPr>
        <p:spPr>
          <a:xfrm>
            <a:off x="6238379" y="5440958"/>
            <a:ext cx="1022747" cy="3659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C8134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Dlužníci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838200" y="6023967"/>
            <a:ext cx="2464891" cy="571500"/>
          </a:xfrm>
          <a:prstGeom prst="roundRect">
            <a:avLst>
              <a:gd name="adj" fmla="val 50000"/>
            </a:avLst>
          </a:prstGeom>
          <a:solidFill>
            <a:srgbClr val="ECEBFF"/>
          </a:solidFill>
          <a:ln/>
        </p:spPr>
      </p:sp>
      <p:sp>
        <p:nvSpPr>
          <p:cNvPr id="17" name="Text 15"/>
          <p:cNvSpPr/>
          <p:nvPr/>
        </p:nvSpPr>
        <p:spPr>
          <a:xfrm>
            <a:off x="1007666" y="6142879"/>
            <a:ext cx="237490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Nájemníci — zálohy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838200" y="6938367"/>
            <a:ext cx="6930232" cy="1211263"/>
          </a:xfrm>
          <a:prstGeom prst="roundRect">
            <a:avLst>
              <a:gd name="adj" fmla="val 17300"/>
            </a:avLst>
          </a:prstGeom>
          <a:solidFill>
            <a:srgbClr val="FAF8F5"/>
          </a:solidFill>
          <a:ln w="12700">
            <a:solidFill>
              <a:srgbClr val="DDD4C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36650" y="7258249"/>
            <a:ext cx="171450" cy="571500"/>
          </a:xfrm>
          <a:prstGeom prst="rect">
            <a:avLst/>
          </a:prstGeom>
          <a:solidFill>
            <a:srgbClr val="C8134E"/>
          </a:solidFill>
          <a:ln/>
        </p:spPr>
      </p:sp>
      <p:sp>
        <p:nvSpPr>
          <p:cNvPr id="20" name="Text 18"/>
          <p:cNvSpPr/>
          <p:nvPr/>
        </p:nvSpPr>
        <p:spPr>
          <a:xfrm>
            <a:off x="1479550" y="7198718"/>
            <a:ext cx="6170144" cy="7286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4A487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Potřebujete‑li podrobnější reporty, obraťte se na svého správce.</a:t>
            </a:r>
            <a:endParaRPr lang="en-US" sz="1875" dirty="0"/>
          </a:p>
        </p:txBody>
      </p:sp>
      <p:sp>
        <p:nvSpPr>
          <p:cNvPr id="21" name="Shape 19"/>
          <p:cNvSpPr/>
          <p:nvPr/>
        </p:nvSpPr>
        <p:spPr>
          <a:xfrm>
            <a:off x="8301832" y="2114252"/>
            <a:ext cx="9147969" cy="6414096"/>
          </a:xfrm>
          <a:prstGeom prst="roundRect">
            <a:avLst>
              <a:gd name="adj" fmla="val 3861"/>
            </a:avLst>
          </a:prstGeom>
          <a:solidFill>
            <a:srgbClr val="FFFFFF"/>
          </a:solidFill>
          <a:ln w="12700">
            <a:solidFill>
              <a:srgbClr val="C9BFA9"/>
            </a:solidFill>
            <a:prstDash val="solid"/>
          </a:ln>
          <a:effectLst>
            <a:outerShdw blurRad="952500" dist="476250" dir="5400000" algn="bl" rotWithShape="0">
              <a:srgbClr val="0F0B36">
                <a:alpha val="5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314531" y="2126952"/>
            <a:ext cx="9122569" cy="609600"/>
          </a:xfrm>
          <a:prstGeom prst="rect">
            <a:avLst/>
          </a:prstGeom>
          <a:solidFill>
            <a:srgbClr val="1A178F"/>
          </a:solidFill>
          <a:ln/>
        </p:spPr>
      </p:sp>
      <p:sp>
        <p:nvSpPr>
          <p:cNvPr id="23" name="Shape 21"/>
          <p:cNvSpPr/>
          <p:nvPr/>
        </p:nvSpPr>
        <p:spPr>
          <a:xfrm>
            <a:off x="8543131" y="2369840"/>
            <a:ext cx="123825" cy="123825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8771731" y="2369840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9000331" y="2369840"/>
            <a:ext cx="123825" cy="123825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9343231" y="2298402"/>
            <a:ext cx="284584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 — Statistiky a exporty</a:t>
            </a:r>
            <a:endParaRPr lang="en-US" sz="1575" dirty="0"/>
          </a:p>
        </p:txBody>
      </p:sp>
      <p:pic>
        <p:nvPicPr>
          <p:cNvPr id="2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531" y="2736552"/>
            <a:ext cx="9122569" cy="57790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622</Words>
  <Application>Microsoft Office PowerPoint</Application>
  <PresentationFormat>Vlastní</PresentationFormat>
  <Paragraphs>121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Segoe UI</vt:lpstr>
      <vt:lpstr>Segoe UI Semibold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 J</cp:lastModifiedBy>
  <cp:revision>6</cp:revision>
  <dcterms:created xsi:type="dcterms:W3CDTF">2026-07-29T12:04:45Z</dcterms:created>
  <dcterms:modified xsi:type="dcterms:W3CDTF">2026-08-03T13:46:15Z</dcterms:modified>
</cp:coreProperties>
</file>