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26" d="100"/>
          <a:sy n="26" d="100"/>
        </p:scale>
        <p:origin x="12" y="7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4288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repilot.app/settings/update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repilot.cz/navod-zalozeni-penezenky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repilot.app/m/billing/premium/index" TargetMode="External"/><Relationship Id="rId4" Type="http://schemas.openxmlformats.org/officeDocument/2006/relationships/hyperlink" Target="https://repilot.cz/navod-dobijeni-kreditu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pilot/navody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hyperlink" Target="https://repilot.cz/navody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hyperlink" Target="mailto:info@repilot.cz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repilot.cz/" TargetMode="External"/><Relationship Id="rId5" Type="http://schemas.openxmlformats.org/officeDocument/2006/relationships/hyperlink" Target="https://www.repilot.cz/" TargetMode="Externa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F2FA7">
                  <a:alpha val="100000"/>
                </a:srgbClr>
              </a:gs>
              <a:gs pos="30000">
                <a:srgbClr val="22219A">
                  <a:alpha val="100000"/>
                </a:srgbClr>
              </a:gs>
              <a:gs pos="52000">
                <a:srgbClr val="1F1E96">
                  <a:alpha val="100000"/>
                </a:srgbClr>
              </a:gs>
              <a:gs pos="78000">
                <a:srgbClr val="331786">
                  <a:alpha val="100000"/>
                </a:srgbClr>
              </a:gs>
              <a:gs pos="100000">
                <a:srgbClr val="54167B">
                  <a:alpha val="100000"/>
                </a:srgbClr>
              </a:gs>
            </a:gsLst>
            <a:lin ang="2700000" scaled="0"/>
          </a:gradFill>
          <a:ln/>
        </p:spPr>
      </p:sp>
      <p:sp>
        <p:nvSpPr>
          <p:cNvPr id="3" name="Shape 1"/>
          <p:cNvSpPr/>
          <p:nvPr/>
        </p:nvSpPr>
        <p:spPr>
          <a:xfrm>
            <a:off x="9486900" y="3009900"/>
            <a:ext cx="11277600" cy="11277600"/>
          </a:xfrm>
          <a:prstGeom prst="ellipse">
            <a:avLst/>
          </a:prstGeom>
          <a:ln w="1905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1582400" y="5105400"/>
            <a:ext cx="7277100" cy="7277100"/>
          </a:xfrm>
          <a:prstGeom prst="ellipse">
            <a:avLst/>
          </a:prstGeom>
          <a:ln w="19050">
            <a:solidFill>
              <a:srgbClr val="FFFFFF">
                <a:alpha val="9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3163550" y="2247900"/>
            <a:ext cx="209550" cy="914400"/>
          </a:xfrm>
          <a:prstGeom prst="rect">
            <a:avLst/>
          </a:prstGeom>
          <a:solidFill>
            <a:srgbClr val="FFFFFF">
              <a:alpha val="55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13973175" y="2247900"/>
            <a:ext cx="209550" cy="914400"/>
          </a:xfrm>
          <a:prstGeom prst="rect">
            <a:avLst/>
          </a:prstGeom>
          <a:solidFill>
            <a:srgbClr val="F4517E"/>
          </a:solidFill>
          <a:ln/>
        </p:spPr>
      </p:sp>
      <p:sp>
        <p:nvSpPr>
          <p:cNvPr id="8" name="Shape 6"/>
          <p:cNvSpPr/>
          <p:nvPr/>
        </p:nvSpPr>
        <p:spPr>
          <a:xfrm>
            <a:off x="13620750" y="2600325"/>
            <a:ext cx="914400" cy="209550"/>
          </a:xfrm>
          <a:prstGeom prst="rect">
            <a:avLst/>
          </a:prstGeom>
          <a:solidFill>
            <a:srgbClr val="F4517E"/>
          </a:solidFill>
          <a:ln/>
        </p:spPr>
      </p:sp>
      <p:sp>
        <p:nvSpPr>
          <p:cNvPr id="9" name="Shape 7"/>
          <p:cNvSpPr/>
          <p:nvPr/>
        </p:nvSpPr>
        <p:spPr>
          <a:xfrm>
            <a:off x="14782800" y="2247900"/>
            <a:ext cx="914400" cy="914400"/>
          </a:xfrm>
          <a:prstGeom prst="ellipse">
            <a:avLst/>
          </a:prstGeom>
          <a:ln w="209550">
            <a:solidFill>
              <a:srgbClr val="C9C6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5944850" y="2543175"/>
            <a:ext cx="914400" cy="323850"/>
          </a:xfrm>
          <a:prstGeom prst="rect">
            <a:avLst/>
          </a:prstGeom>
          <a:solidFill>
            <a:srgbClr val="D6104C"/>
          </a:solidFill>
          <a:ln/>
        </p:spPr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125" y="914400"/>
            <a:ext cx="4000500" cy="1255613"/>
          </a:xfrm>
          <a:prstGeom prst="rect">
            <a:avLst/>
          </a:prstGeom>
        </p:spPr>
      </p:pic>
      <p:sp>
        <p:nvSpPr>
          <p:cNvPr id="12" name="Shape 9"/>
          <p:cNvSpPr/>
          <p:nvPr/>
        </p:nvSpPr>
        <p:spPr>
          <a:xfrm>
            <a:off x="1047750" y="5094684"/>
            <a:ext cx="5939334" cy="523875"/>
          </a:xfrm>
          <a:prstGeom prst="roundRect">
            <a:avLst>
              <a:gd name="adj" fmla="val 50000"/>
            </a:avLst>
          </a:prstGeom>
          <a:solidFill>
            <a:srgbClr val="D6104C"/>
          </a:solidFill>
          <a:ln/>
        </p:spPr>
      </p:sp>
      <p:sp>
        <p:nvSpPr>
          <p:cNvPr id="13" name="Text 10"/>
          <p:cNvSpPr/>
          <p:nvPr/>
        </p:nvSpPr>
        <p:spPr>
          <a:xfrm>
            <a:off x="1333500" y="5237559"/>
            <a:ext cx="5546014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76531"/>
              </a:lnSpc>
              <a:buNone/>
            </a:pPr>
            <a:r>
              <a:rPr lang="en-US" sz="1875" b="1" kern="0" spc="300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SOFTWARE PRO SPRÁVU NEMOVITOSTÍ</a:t>
            </a:r>
            <a:endParaRPr lang="en-US" sz="1875" dirty="0"/>
          </a:p>
        </p:txBody>
      </p:sp>
      <p:sp>
        <p:nvSpPr>
          <p:cNvPr id="14" name="Text 11"/>
          <p:cNvSpPr/>
          <p:nvPr/>
        </p:nvSpPr>
        <p:spPr>
          <a:xfrm>
            <a:off x="1047750" y="5904309"/>
            <a:ext cx="11576685" cy="2019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75362"/>
              </a:lnSpc>
              <a:buNone/>
            </a:pPr>
            <a:r>
              <a:rPr lang="en-US" sz="7800" b="1" kern="0" spc="-234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Pokračujte v </a:t>
            </a:r>
            <a:r>
              <a:rPr lang="en-US" sz="7800" b="1" kern="0" spc="-234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Repilotu </a:t>
            </a:r>
            <a:endParaRPr lang="cs-CZ" sz="7800" b="1" kern="0" spc="-234">
              <a:solidFill>
                <a:srgbClr val="FFFFFF"/>
              </a:solidFill>
              <a:latin typeface="Segoe UI" pitchFamily="34" charset="0"/>
              <a:ea typeface="Segoe UI" pitchFamily="34" charset="-122"/>
              <a:cs typeface="Segoe UI" pitchFamily="34" charset="-120"/>
            </a:endParaRPr>
          </a:p>
          <a:p>
            <a:pPr marL="0" indent="0" algn="l">
              <a:lnSpc>
                <a:spcPct val="75362"/>
              </a:lnSpc>
              <a:buNone/>
            </a:pPr>
            <a:r>
              <a:rPr lang="en-US" sz="7800" b="1" kern="0" spc="-234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 </a:t>
            </a:r>
            <a:r>
              <a:rPr lang="en-US" sz="7800" b="1" kern="0" spc="-234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bez správce</a:t>
            </a:r>
            <a:endParaRPr lang="en-US" sz="7800" dirty="0"/>
          </a:p>
        </p:txBody>
      </p:sp>
      <p:sp>
        <p:nvSpPr>
          <p:cNvPr id="15" name="Text 12"/>
          <p:cNvSpPr/>
          <p:nvPr/>
        </p:nvSpPr>
        <p:spPr>
          <a:xfrm>
            <a:off x="1047750" y="8171259"/>
            <a:ext cx="8829675" cy="123944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8750"/>
              </a:lnSpc>
              <a:buNone/>
            </a:pPr>
            <a:r>
              <a:rPr lang="en-US" sz="2175" dirty="0">
                <a:solidFill>
                  <a:srgbClr val="FFFFFF">
                    <a:alpha val="88000"/>
                  </a:srgbClr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Vážení investoři, tento stručný návod Vám pomůže po ukončení spolupráce se správcem ponechat si nemovitosti v aplikaci Repilot a spravovat je dál sami.</a:t>
            </a:r>
            <a:endParaRPr lang="en-US" sz="217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9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30000" y="-2095500"/>
            <a:ext cx="8572500" cy="8572500"/>
          </a:xfrm>
          <a:prstGeom prst="ellipse">
            <a:avLst/>
          </a:prstGeom>
          <a:gradFill rotWithShape="1">
            <a:gsLst>
              <a:gs pos="0">
                <a:srgbClr val="E6CDD7">
                  <a:alpha val="42000"/>
                </a:srgbClr>
              </a:gs>
              <a:gs pos="68000">
                <a:srgbClr val="E6CDD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</p:sp>
      <p:sp>
        <p:nvSpPr>
          <p:cNvPr id="3" name="Text 1"/>
          <p:cNvSpPr/>
          <p:nvPr/>
        </p:nvSpPr>
        <p:spPr>
          <a:xfrm>
            <a:off x="876300" y="742950"/>
            <a:ext cx="1826468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76531"/>
              </a:lnSpc>
              <a:buNone/>
            </a:pPr>
            <a:r>
              <a:rPr lang="en-US" sz="1875" b="1" kern="0" spc="375" dirty="0">
                <a:solidFill>
                  <a:srgbClr val="D6104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KROK 1 Z 5</a:t>
            </a:r>
            <a:endParaRPr lang="en-US" sz="1875" dirty="0"/>
          </a:p>
        </p:txBody>
      </p:sp>
      <p:sp>
        <p:nvSpPr>
          <p:cNvPr id="4" name="Text 2"/>
          <p:cNvSpPr/>
          <p:nvPr/>
        </p:nvSpPr>
        <p:spPr>
          <a:xfrm>
            <a:off x="16326679" y="742950"/>
            <a:ext cx="1161222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76531"/>
              </a:lnSpc>
              <a:buNone/>
            </a:pPr>
            <a:r>
              <a:rPr lang="en-US" sz="1875" b="1" kern="0" spc="263" dirty="0">
                <a:solidFill>
                  <a:srgbClr val="B3B0C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02 </a:t>
            </a:r>
            <a:r>
              <a:rPr lang="en-US" sz="1875" b="1" kern="0" spc="263" dirty="0">
                <a:solidFill>
                  <a:srgbClr val="DAD8E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/ 08</a:t>
            </a:r>
            <a:endParaRPr lang="en-US" sz="1875" dirty="0"/>
          </a:p>
        </p:txBody>
      </p:sp>
      <p:sp>
        <p:nvSpPr>
          <p:cNvPr id="5" name="Text 3"/>
          <p:cNvSpPr/>
          <p:nvPr/>
        </p:nvSpPr>
        <p:spPr>
          <a:xfrm>
            <a:off x="876300" y="2722761"/>
            <a:ext cx="8727758" cy="62101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76500"/>
              </a:lnSpc>
              <a:buNone/>
            </a:pPr>
            <a:r>
              <a:rPr lang="en-US" sz="4500" b="1" kern="0" spc="-112" dirty="0">
                <a:solidFill>
                  <a:srgbClr val="1412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Převod vlastnictví portfolia</a:t>
            </a:r>
            <a:endParaRPr lang="en-US" sz="4500" dirty="0"/>
          </a:p>
        </p:txBody>
      </p:sp>
      <p:sp>
        <p:nvSpPr>
          <p:cNvPr id="6" name="Text 4"/>
          <p:cNvSpPr/>
          <p:nvPr/>
        </p:nvSpPr>
        <p:spPr>
          <a:xfrm>
            <a:off x="876300" y="3553321"/>
            <a:ext cx="7402211" cy="1152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2500"/>
              </a:lnSpc>
              <a:buNone/>
            </a:pPr>
            <a:r>
              <a:rPr lang="en-US" sz="1950" dirty="0">
                <a:solidFill>
                  <a:srgbClr val="3D3B6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Po ukončení spolupráce si můžete ponechat veškerá data ve svém portfoliu a dále je spravovat sami. Na základě vaší žádosti správce udělá dva kroky:</a:t>
            </a:r>
            <a:endParaRPr lang="en-US" sz="1950" dirty="0"/>
          </a:p>
        </p:txBody>
      </p:sp>
      <p:sp>
        <p:nvSpPr>
          <p:cNvPr id="7" name="Shape 5"/>
          <p:cNvSpPr/>
          <p:nvPr/>
        </p:nvSpPr>
        <p:spPr>
          <a:xfrm>
            <a:off x="876300" y="4915396"/>
            <a:ext cx="7934325" cy="2286794"/>
          </a:xfrm>
          <a:prstGeom prst="roundRect">
            <a:avLst>
              <a:gd name="adj" fmla="val 8330"/>
            </a:avLst>
          </a:prstGeom>
          <a:solidFill>
            <a:srgbClr val="FFFFFF"/>
          </a:solidFill>
          <a:ln/>
          <a:effectLst>
            <a:outerShdw blurRad="381000" dist="171450" dir="5400000" algn="bl" rotWithShape="0">
              <a:srgbClr val="1E1B8E">
                <a:alpha val="7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1200150" y="6228259"/>
            <a:ext cx="7286625" cy="9525"/>
          </a:xfrm>
          <a:prstGeom prst="rect">
            <a:avLst/>
          </a:prstGeom>
          <a:solidFill>
            <a:srgbClr val="EEECF6"/>
          </a:solidFill>
          <a:ln/>
        </p:spPr>
      </p:sp>
      <p:sp>
        <p:nvSpPr>
          <p:cNvPr id="9" name="Text 7"/>
          <p:cNvSpPr/>
          <p:nvPr/>
        </p:nvSpPr>
        <p:spPr>
          <a:xfrm>
            <a:off x="1200150" y="5220196"/>
            <a:ext cx="384274" cy="4524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8750"/>
              </a:lnSpc>
              <a:buNone/>
            </a:pPr>
            <a:r>
              <a:rPr lang="en-US" sz="2250" b="1" dirty="0">
                <a:solidFill>
                  <a:srgbClr val="E8175D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01</a:t>
            </a:r>
            <a:endParaRPr lang="en-US" sz="2250" dirty="0"/>
          </a:p>
        </p:txBody>
      </p:sp>
      <p:sp>
        <p:nvSpPr>
          <p:cNvPr id="10" name="Text 8"/>
          <p:cNvSpPr/>
          <p:nvPr/>
        </p:nvSpPr>
        <p:spPr>
          <a:xfrm>
            <a:off x="1736824" y="5277346"/>
            <a:ext cx="6952449" cy="7413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0969"/>
              </a:lnSpc>
              <a:buNone/>
            </a:pPr>
            <a:r>
              <a:rPr lang="en-US" sz="1875" dirty="0">
                <a:solidFill>
                  <a:srgbClr val="3D3B6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V části </a:t>
            </a:r>
            <a:r>
              <a:rPr lang="en-US" sz="1875" b="1" dirty="0">
                <a:solidFill>
                  <a:srgbClr val="1412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Nastavení → Uživatelé </a:t>
            </a:r>
            <a:r>
              <a:rPr lang="en-US" sz="1875" dirty="0">
                <a:solidFill>
                  <a:srgbClr val="3D3B6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změní vlastníka portfolia na váš účet a odebere si přístup.</a:t>
            </a:r>
            <a:endParaRPr lang="en-US" sz="1875" dirty="0"/>
          </a:p>
        </p:txBody>
      </p:sp>
      <p:sp>
        <p:nvSpPr>
          <p:cNvPr id="11" name="Text 9"/>
          <p:cNvSpPr/>
          <p:nvPr/>
        </p:nvSpPr>
        <p:spPr>
          <a:xfrm>
            <a:off x="1200150" y="6482259"/>
            <a:ext cx="384274" cy="4524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8750"/>
              </a:lnSpc>
              <a:buNone/>
            </a:pPr>
            <a:r>
              <a:rPr lang="en-US" sz="2250" b="1" dirty="0">
                <a:solidFill>
                  <a:srgbClr val="E8175D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02</a:t>
            </a:r>
            <a:endParaRPr lang="en-US" sz="2250" dirty="0"/>
          </a:p>
        </p:txBody>
      </p:sp>
      <p:sp>
        <p:nvSpPr>
          <p:cNvPr id="12" name="Text 10"/>
          <p:cNvSpPr/>
          <p:nvPr/>
        </p:nvSpPr>
        <p:spPr>
          <a:xfrm>
            <a:off x="1736824" y="6539409"/>
            <a:ext cx="5276731" cy="39608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0969"/>
              </a:lnSpc>
              <a:buNone/>
            </a:pPr>
            <a:r>
              <a:rPr lang="en-US" sz="1875" dirty="0">
                <a:solidFill>
                  <a:srgbClr val="3D3B6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Odpojí </a:t>
            </a:r>
            <a:r>
              <a:rPr lang="en-US" sz="1875" b="1" dirty="0">
                <a:solidFill>
                  <a:srgbClr val="1412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svou peněženku </a:t>
            </a:r>
            <a:r>
              <a:rPr lang="en-US" sz="1875" dirty="0">
                <a:solidFill>
                  <a:srgbClr val="3D3B6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od vašeho portfolia.</a:t>
            </a:r>
            <a:endParaRPr lang="en-US" sz="1875" dirty="0"/>
          </a:p>
        </p:txBody>
      </p:sp>
      <p:sp>
        <p:nvSpPr>
          <p:cNvPr id="13" name="Shape 11"/>
          <p:cNvSpPr/>
          <p:nvPr/>
        </p:nvSpPr>
        <p:spPr>
          <a:xfrm>
            <a:off x="876300" y="7640340"/>
            <a:ext cx="3735457" cy="600075"/>
          </a:xfrm>
          <a:prstGeom prst="roundRect">
            <a:avLst>
              <a:gd name="adj" fmla="val 50000"/>
            </a:avLst>
          </a:prstGeom>
          <a:solidFill>
            <a:srgbClr val="1E1B8E"/>
          </a:solidFill>
          <a:ln/>
        </p:spPr>
      </p:sp>
      <p:sp>
        <p:nvSpPr>
          <p:cNvPr id="14" name="Text 12">
            <a:hlinkClick r:id="rId3"/>
          </p:cNvPr>
          <p:cNvSpPr/>
          <p:nvPr/>
        </p:nvSpPr>
        <p:spPr>
          <a:xfrm>
            <a:off x="1146748" y="7821315"/>
            <a:ext cx="3430657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76531"/>
              </a:lnSpc>
              <a:buNone/>
            </a:pPr>
            <a:r>
              <a:rPr lang="en-US" sz="1875" b="1" u="sng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Přejít rovnou do nastavení →</a:t>
            </a:r>
            <a:endParaRPr lang="en-US" sz="1875" dirty="0"/>
          </a:p>
        </p:txBody>
      </p:sp>
      <p:sp>
        <p:nvSpPr>
          <p:cNvPr id="15" name="Shape 13"/>
          <p:cNvSpPr/>
          <p:nvPr/>
        </p:nvSpPr>
        <p:spPr>
          <a:xfrm>
            <a:off x="9477375" y="3508375"/>
            <a:ext cx="7934325" cy="3946525"/>
          </a:xfrm>
          <a:prstGeom prst="roundRect">
            <a:avLst>
              <a:gd name="adj" fmla="val 4827"/>
            </a:avLst>
          </a:prstGeom>
          <a:solidFill>
            <a:srgbClr val="FFFFFF"/>
          </a:solidFill>
          <a:ln/>
          <a:effectLst>
            <a:outerShdw blurRad="857250" dist="476250" dir="5400000" algn="bl" rotWithShape="0">
              <a:srgbClr val="14123C">
                <a:alpha val="3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9477375" y="3508375"/>
            <a:ext cx="7934325" cy="552450"/>
          </a:xfrm>
          <a:prstGeom prst="rect">
            <a:avLst/>
          </a:prstGeom>
          <a:solidFill>
            <a:srgbClr val="201C8C"/>
          </a:solidFill>
          <a:ln/>
        </p:spPr>
      </p:sp>
      <p:sp>
        <p:nvSpPr>
          <p:cNvPr id="17" name="Shape 15"/>
          <p:cNvSpPr/>
          <p:nvPr/>
        </p:nvSpPr>
        <p:spPr>
          <a:xfrm>
            <a:off x="9705975" y="3727450"/>
            <a:ext cx="114300" cy="114300"/>
          </a:xfrm>
          <a:prstGeom prst="ellipse">
            <a:avLst/>
          </a:prstGeom>
          <a:solidFill>
            <a:srgbClr val="FFFFFF">
              <a:alpha val="45000"/>
            </a:srgbClr>
          </a:solidFill>
          <a:ln/>
        </p:spPr>
      </p:sp>
      <p:sp>
        <p:nvSpPr>
          <p:cNvPr id="18" name="Shape 16"/>
          <p:cNvSpPr/>
          <p:nvPr/>
        </p:nvSpPr>
        <p:spPr>
          <a:xfrm>
            <a:off x="9915525" y="3727450"/>
            <a:ext cx="114300" cy="114300"/>
          </a:xfrm>
          <a:prstGeom prst="ellipse">
            <a:avLst/>
          </a:prstGeom>
          <a:solidFill>
            <a:srgbClr val="FFFFFF">
              <a:alpha val="45000"/>
            </a:srgbClr>
          </a:solidFill>
          <a:ln/>
        </p:spPr>
      </p:sp>
      <p:sp>
        <p:nvSpPr>
          <p:cNvPr id="19" name="Shape 17"/>
          <p:cNvSpPr/>
          <p:nvPr/>
        </p:nvSpPr>
        <p:spPr>
          <a:xfrm>
            <a:off x="10125075" y="3727450"/>
            <a:ext cx="114300" cy="114300"/>
          </a:xfrm>
          <a:prstGeom prst="ellipse">
            <a:avLst/>
          </a:prstGeom>
          <a:solidFill>
            <a:srgbClr val="FFFFFF">
              <a:alpha val="45000"/>
            </a:srgbClr>
          </a:solidFill>
          <a:ln/>
        </p:spPr>
      </p:sp>
      <p:sp>
        <p:nvSpPr>
          <p:cNvPr id="20" name="Text 18"/>
          <p:cNvSpPr/>
          <p:nvPr/>
        </p:nvSpPr>
        <p:spPr>
          <a:xfrm>
            <a:off x="10467975" y="3665538"/>
            <a:ext cx="3636347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76531"/>
              </a:lnSpc>
              <a:buNone/>
            </a:pPr>
            <a:r>
              <a:rPr lang="en-US" sz="1875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Repilot – Nastavení → Uživatelé</a:t>
            </a:r>
            <a:endParaRPr lang="en-US" sz="1875" dirty="0"/>
          </a:p>
        </p:txBody>
      </p:sp>
      <p:sp>
        <p:nvSpPr>
          <p:cNvPr id="21" name="Text 19"/>
          <p:cNvSpPr/>
          <p:nvPr/>
        </p:nvSpPr>
        <p:spPr>
          <a:xfrm>
            <a:off x="9839325" y="4384675"/>
            <a:ext cx="7931468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75000"/>
              </a:lnSpc>
              <a:buNone/>
            </a:pPr>
            <a:r>
              <a:rPr lang="en-US" sz="1950" b="1" dirty="0">
                <a:solidFill>
                  <a:srgbClr val="1412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Uživatelé portfolia</a:t>
            </a:r>
            <a:endParaRPr lang="en-US" sz="1950" dirty="0"/>
          </a:p>
        </p:txBody>
      </p:sp>
      <p:sp>
        <p:nvSpPr>
          <p:cNvPr id="22" name="Shape 20"/>
          <p:cNvSpPr/>
          <p:nvPr/>
        </p:nvSpPr>
        <p:spPr>
          <a:xfrm>
            <a:off x="9839325" y="4841875"/>
            <a:ext cx="7210425" cy="666750"/>
          </a:xfrm>
          <a:prstGeom prst="roundRect">
            <a:avLst>
              <a:gd name="adj" fmla="val 14286"/>
            </a:avLst>
          </a:prstGeom>
          <a:solidFill>
            <a:srgbClr val="FDF3F6"/>
          </a:solidFill>
          <a:ln w="19050">
            <a:solidFill>
              <a:srgbClr val="E8175D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0029825" y="5013325"/>
            <a:ext cx="323850" cy="323850"/>
          </a:xfrm>
          <a:prstGeom prst="ellipse">
            <a:avLst/>
          </a:prstGeom>
          <a:solidFill>
            <a:srgbClr val="DDDCF2"/>
          </a:solidFill>
          <a:ln/>
        </p:spPr>
      </p:sp>
      <p:sp>
        <p:nvSpPr>
          <p:cNvPr id="24" name="Text 22"/>
          <p:cNvSpPr/>
          <p:nvPr/>
        </p:nvSpPr>
        <p:spPr>
          <a:xfrm>
            <a:off x="10487025" y="4959303"/>
            <a:ext cx="927695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76531"/>
              </a:lnSpc>
              <a:buNone/>
            </a:pPr>
            <a:r>
              <a:rPr lang="en-US" sz="1875" b="1" dirty="0">
                <a:solidFill>
                  <a:srgbClr val="1412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váš účet</a:t>
            </a:r>
            <a:endParaRPr lang="en-US" sz="1875" dirty="0"/>
          </a:p>
        </p:txBody>
      </p:sp>
      <p:sp>
        <p:nvSpPr>
          <p:cNvPr id="25" name="Text 23"/>
          <p:cNvSpPr/>
          <p:nvPr/>
        </p:nvSpPr>
        <p:spPr>
          <a:xfrm>
            <a:off x="15420579" y="5060950"/>
            <a:ext cx="1582539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75000"/>
              </a:lnSpc>
              <a:buNone/>
            </a:pPr>
            <a:r>
              <a:rPr lang="en-US" sz="1800" dirty="0">
                <a:solidFill>
                  <a:srgbClr val="8B88A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nový vlastník</a:t>
            </a:r>
            <a:endParaRPr lang="en-US" sz="1800" dirty="0"/>
          </a:p>
        </p:txBody>
      </p:sp>
      <p:sp>
        <p:nvSpPr>
          <p:cNvPr id="26" name="Shape 24"/>
          <p:cNvSpPr/>
          <p:nvPr/>
        </p:nvSpPr>
        <p:spPr>
          <a:xfrm>
            <a:off x="9839325" y="5622925"/>
            <a:ext cx="7210425" cy="641350"/>
          </a:xfrm>
          <a:prstGeom prst="roundRect">
            <a:avLst>
              <a:gd name="adj" fmla="val 14851"/>
            </a:avLst>
          </a:prstGeom>
          <a:solidFill>
            <a:srgbClr val="FFFFFF"/>
          </a:solidFill>
          <a:ln w="6350">
            <a:solidFill>
              <a:srgbClr val="E6E4F0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0017126" y="5781675"/>
            <a:ext cx="323850" cy="323850"/>
          </a:xfrm>
          <a:prstGeom prst="ellipse">
            <a:avLst/>
          </a:prstGeom>
          <a:solidFill>
            <a:srgbClr val="EFEEF7"/>
          </a:solidFill>
          <a:ln/>
        </p:spPr>
      </p:sp>
      <p:sp>
        <p:nvSpPr>
          <p:cNvPr id="28" name="Text 26"/>
          <p:cNvSpPr/>
          <p:nvPr/>
        </p:nvSpPr>
        <p:spPr>
          <a:xfrm>
            <a:off x="10474326" y="5824538"/>
            <a:ext cx="1619974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76531"/>
              </a:lnSpc>
              <a:buNone/>
            </a:pPr>
            <a:r>
              <a:rPr lang="en-US" sz="1875" strike="sngStrike" dirty="0">
                <a:solidFill>
                  <a:srgbClr val="8B88A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účet správce</a:t>
            </a:r>
            <a:endParaRPr lang="en-US" sz="1875" dirty="0"/>
          </a:p>
        </p:txBody>
      </p:sp>
      <p:sp>
        <p:nvSpPr>
          <p:cNvPr id="29" name="Text 27"/>
          <p:cNvSpPr/>
          <p:nvPr/>
        </p:nvSpPr>
        <p:spPr>
          <a:xfrm>
            <a:off x="15134233" y="5829300"/>
            <a:ext cx="1911489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75000"/>
              </a:lnSpc>
              <a:buNone/>
            </a:pPr>
            <a:r>
              <a:rPr lang="en-US" sz="1800" dirty="0">
                <a:solidFill>
                  <a:srgbClr val="8B88A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přístup odebrán</a:t>
            </a:r>
            <a:endParaRPr lang="en-US" sz="1800" dirty="0"/>
          </a:p>
        </p:txBody>
      </p:sp>
      <p:sp>
        <p:nvSpPr>
          <p:cNvPr id="30" name="Shape 28"/>
          <p:cNvSpPr/>
          <p:nvPr/>
        </p:nvSpPr>
        <p:spPr>
          <a:xfrm>
            <a:off x="9839325" y="6530975"/>
            <a:ext cx="1102221" cy="523875"/>
          </a:xfrm>
          <a:prstGeom prst="roundRect">
            <a:avLst>
              <a:gd name="adj" fmla="val 14545"/>
            </a:avLst>
          </a:prstGeom>
          <a:solidFill>
            <a:srgbClr val="1E1B8E"/>
          </a:solidFill>
          <a:ln/>
        </p:spPr>
      </p:sp>
      <p:sp>
        <p:nvSpPr>
          <p:cNvPr id="31" name="Text 29"/>
          <p:cNvSpPr/>
          <p:nvPr/>
        </p:nvSpPr>
        <p:spPr>
          <a:xfrm>
            <a:off x="10007897" y="6701036"/>
            <a:ext cx="1102221" cy="31710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76531"/>
              </a:lnSpc>
              <a:buNone/>
            </a:pPr>
            <a:r>
              <a:rPr lang="en-US" sz="1875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Uložit</a:t>
            </a:r>
            <a:endParaRPr lang="en-US" sz="1875" dirty="0"/>
          </a:p>
        </p:txBody>
      </p:sp>
      <p:sp>
        <p:nvSpPr>
          <p:cNvPr id="32" name="Text 30"/>
          <p:cNvSpPr/>
          <p:nvPr/>
        </p:nvSpPr>
        <p:spPr>
          <a:xfrm>
            <a:off x="11112996" y="6632873"/>
            <a:ext cx="4976703" cy="3580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800" dirty="0">
                <a:solidFill>
                  <a:srgbClr val="8B88A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Peněženka správce odpojena od portfolia</a:t>
            </a:r>
            <a:endParaRPr lang="en-U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9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286000" y="4572000"/>
            <a:ext cx="8572500" cy="8572500"/>
          </a:xfrm>
          <a:prstGeom prst="ellipse">
            <a:avLst/>
          </a:prstGeom>
          <a:gradFill rotWithShape="1">
            <a:gsLst>
              <a:gs pos="0">
                <a:srgbClr val="CECCEC">
                  <a:alpha val="38000"/>
                </a:srgbClr>
              </a:gs>
              <a:gs pos="68000">
                <a:srgbClr val="CECCEC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</p:sp>
      <p:sp>
        <p:nvSpPr>
          <p:cNvPr id="3" name="Text 1"/>
          <p:cNvSpPr/>
          <p:nvPr/>
        </p:nvSpPr>
        <p:spPr>
          <a:xfrm>
            <a:off x="876300" y="742950"/>
            <a:ext cx="1826468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76531"/>
              </a:lnSpc>
              <a:buNone/>
            </a:pPr>
            <a:r>
              <a:rPr lang="en-US" sz="1875" b="1" kern="0" spc="375" dirty="0">
                <a:solidFill>
                  <a:srgbClr val="D6104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KROK 2 Z 5</a:t>
            </a:r>
            <a:endParaRPr lang="en-US" sz="1875" dirty="0"/>
          </a:p>
        </p:txBody>
      </p:sp>
      <p:sp>
        <p:nvSpPr>
          <p:cNvPr id="4" name="Text 2"/>
          <p:cNvSpPr/>
          <p:nvPr/>
        </p:nvSpPr>
        <p:spPr>
          <a:xfrm>
            <a:off x="16260417" y="742950"/>
            <a:ext cx="1227483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76531"/>
              </a:lnSpc>
              <a:buNone/>
            </a:pPr>
            <a:r>
              <a:rPr lang="en-US" sz="1875" b="1" kern="0" spc="263" dirty="0">
                <a:solidFill>
                  <a:srgbClr val="B3B0C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03 </a:t>
            </a:r>
            <a:r>
              <a:rPr lang="en-US" sz="1875" b="1" kern="0" spc="263" dirty="0">
                <a:solidFill>
                  <a:srgbClr val="DAD8E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/ 08</a:t>
            </a:r>
            <a:endParaRPr lang="en-US" sz="1875" dirty="0"/>
          </a:p>
        </p:txBody>
      </p:sp>
      <p:sp>
        <p:nvSpPr>
          <p:cNvPr id="5" name="Text 3"/>
          <p:cNvSpPr/>
          <p:nvPr/>
        </p:nvSpPr>
        <p:spPr>
          <a:xfrm>
            <a:off x="876300" y="2811661"/>
            <a:ext cx="8727758" cy="62101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76500"/>
              </a:lnSpc>
              <a:buNone/>
            </a:pPr>
            <a:r>
              <a:rPr lang="en-US" sz="4500" b="1" kern="0" spc="-112" dirty="0">
                <a:solidFill>
                  <a:srgbClr val="1412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Založení peněženky</a:t>
            </a:r>
            <a:endParaRPr lang="en-US" sz="4500" dirty="0"/>
          </a:p>
        </p:txBody>
      </p:sp>
      <p:sp>
        <p:nvSpPr>
          <p:cNvPr id="6" name="Text 4"/>
          <p:cNvSpPr/>
          <p:nvPr/>
        </p:nvSpPr>
        <p:spPr>
          <a:xfrm>
            <a:off x="876300" y="3642221"/>
            <a:ext cx="7402211" cy="1152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2500"/>
              </a:lnSpc>
              <a:buNone/>
            </a:pPr>
            <a:r>
              <a:rPr lang="en-US" sz="1950" dirty="0">
                <a:solidFill>
                  <a:srgbClr val="3D3B6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Po převodu portfolia a odpojení peněženky správce si vytvoříte vlastní peněženku.</a:t>
            </a:r>
            <a:endParaRPr lang="en-US" sz="1950" dirty="0"/>
          </a:p>
        </p:txBody>
      </p:sp>
      <p:sp>
        <p:nvSpPr>
          <p:cNvPr id="7" name="Shape 5"/>
          <p:cNvSpPr/>
          <p:nvPr/>
        </p:nvSpPr>
        <p:spPr>
          <a:xfrm>
            <a:off x="876300" y="5004296"/>
            <a:ext cx="7934325" cy="2299494"/>
          </a:xfrm>
          <a:prstGeom prst="roundRect">
            <a:avLst>
              <a:gd name="adj" fmla="val 8284"/>
            </a:avLst>
          </a:prstGeom>
          <a:solidFill>
            <a:srgbClr val="FFFFFF"/>
          </a:solidFill>
          <a:ln/>
          <a:effectLst>
            <a:outerShdw blurRad="381000" dist="171450" dir="5400000" algn="bl" rotWithShape="0">
              <a:srgbClr val="1E1B8E">
                <a:alpha val="7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1200150" y="5971878"/>
            <a:ext cx="7286625" cy="9525"/>
          </a:xfrm>
          <a:prstGeom prst="rect">
            <a:avLst/>
          </a:prstGeom>
          <a:solidFill>
            <a:srgbClr val="EEECF6"/>
          </a:solidFill>
          <a:ln/>
        </p:spPr>
      </p:sp>
      <p:sp>
        <p:nvSpPr>
          <p:cNvPr id="9" name="Text 7"/>
          <p:cNvSpPr/>
          <p:nvPr/>
        </p:nvSpPr>
        <p:spPr>
          <a:xfrm>
            <a:off x="1200150" y="5309096"/>
            <a:ext cx="384274" cy="4524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8750"/>
              </a:lnSpc>
              <a:buNone/>
            </a:pPr>
            <a:r>
              <a:rPr lang="en-US" sz="2250" b="1" dirty="0">
                <a:solidFill>
                  <a:srgbClr val="E8175D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01</a:t>
            </a:r>
            <a:endParaRPr lang="en-US" sz="2250" dirty="0"/>
          </a:p>
        </p:txBody>
      </p:sp>
      <p:sp>
        <p:nvSpPr>
          <p:cNvPr id="10" name="Text 8"/>
          <p:cNvSpPr/>
          <p:nvPr/>
        </p:nvSpPr>
        <p:spPr>
          <a:xfrm>
            <a:off x="1736824" y="5366246"/>
            <a:ext cx="6619815" cy="39608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0969"/>
              </a:lnSpc>
              <a:buNone/>
            </a:pPr>
            <a:r>
              <a:rPr lang="en-US" sz="1875" dirty="0">
                <a:solidFill>
                  <a:srgbClr val="3D3B6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V hlavním menu vpravo nahoře klikněte na </a:t>
            </a:r>
            <a:r>
              <a:rPr lang="en-US" sz="1875" b="1" dirty="0">
                <a:solidFill>
                  <a:srgbClr val="1412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Peněženka</a:t>
            </a:r>
            <a:r>
              <a:rPr lang="en-US" sz="1875" dirty="0">
                <a:solidFill>
                  <a:srgbClr val="3D3B6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.</a:t>
            </a:r>
            <a:endParaRPr lang="en-US" sz="1875" dirty="0"/>
          </a:p>
        </p:txBody>
      </p:sp>
      <p:sp>
        <p:nvSpPr>
          <p:cNvPr id="11" name="Text 9"/>
          <p:cNvSpPr/>
          <p:nvPr/>
        </p:nvSpPr>
        <p:spPr>
          <a:xfrm>
            <a:off x="1200150" y="6225878"/>
            <a:ext cx="384274" cy="4524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8750"/>
              </a:lnSpc>
              <a:buNone/>
            </a:pPr>
            <a:r>
              <a:rPr lang="en-US" sz="2250" b="1" dirty="0">
                <a:solidFill>
                  <a:srgbClr val="E8175D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02</a:t>
            </a:r>
            <a:endParaRPr lang="en-US" sz="2250" dirty="0"/>
          </a:p>
        </p:txBody>
      </p:sp>
      <p:sp>
        <p:nvSpPr>
          <p:cNvPr id="12" name="Text 10"/>
          <p:cNvSpPr/>
          <p:nvPr/>
        </p:nvSpPr>
        <p:spPr>
          <a:xfrm>
            <a:off x="1736824" y="6283028"/>
            <a:ext cx="6952449" cy="7540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0969"/>
              </a:lnSpc>
              <a:buNone/>
            </a:pPr>
            <a:r>
              <a:rPr lang="en-US" sz="1875" dirty="0">
                <a:solidFill>
                  <a:srgbClr val="3D3B6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Na stránce </a:t>
            </a:r>
            <a:r>
              <a:rPr lang="en-US" sz="1875" dirty="0">
                <a:solidFill>
                  <a:srgbClr val="1412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Vítejte v peněžence </a:t>
            </a:r>
            <a:r>
              <a:rPr lang="en-US" sz="1875" dirty="0">
                <a:solidFill>
                  <a:srgbClr val="3D3B6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klikněte na </a:t>
            </a:r>
            <a:r>
              <a:rPr lang="en-US" sz="1875" b="1" dirty="0">
                <a:solidFill>
                  <a:srgbClr val="1412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Vytvořit novou peněženku </a:t>
            </a:r>
            <a:r>
              <a:rPr lang="en-US" sz="1875" dirty="0">
                <a:solidFill>
                  <a:srgbClr val="3D3B6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pokračujte podle návodu.</a:t>
            </a:r>
            <a:endParaRPr lang="en-US" sz="1875" dirty="0"/>
          </a:p>
        </p:txBody>
      </p:sp>
      <p:sp>
        <p:nvSpPr>
          <p:cNvPr id="13" name="Shape 11"/>
          <p:cNvSpPr/>
          <p:nvPr/>
        </p:nvSpPr>
        <p:spPr>
          <a:xfrm>
            <a:off x="876300" y="7551440"/>
            <a:ext cx="3103662" cy="600075"/>
          </a:xfrm>
          <a:prstGeom prst="roundRect">
            <a:avLst>
              <a:gd name="adj" fmla="val 50000"/>
            </a:avLst>
          </a:prstGeom>
          <a:solidFill>
            <a:srgbClr val="1E1B8E"/>
          </a:solidFill>
          <a:ln/>
        </p:spPr>
      </p:sp>
      <p:sp>
        <p:nvSpPr>
          <p:cNvPr id="14" name="Text 12">
            <a:hlinkClick r:id="rId3"/>
          </p:cNvPr>
          <p:cNvSpPr/>
          <p:nvPr/>
        </p:nvSpPr>
        <p:spPr>
          <a:xfrm>
            <a:off x="1043732" y="7732415"/>
            <a:ext cx="2798862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76531"/>
              </a:lnSpc>
              <a:buNone/>
            </a:pPr>
            <a:r>
              <a:rPr lang="en-US" sz="1875" b="1" u="sng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Návod na peněženku →</a:t>
            </a:r>
            <a:endParaRPr lang="en-US" sz="1875" dirty="0"/>
          </a:p>
        </p:txBody>
      </p:sp>
      <p:sp>
        <p:nvSpPr>
          <p:cNvPr id="15" name="Shape 13"/>
          <p:cNvSpPr/>
          <p:nvPr/>
        </p:nvSpPr>
        <p:spPr>
          <a:xfrm>
            <a:off x="9477375" y="3586163"/>
            <a:ext cx="7934325" cy="3790950"/>
          </a:xfrm>
          <a:prstGeom prst="roundRect">
            <a:avLst>
              <a:gd name="adj" fmla="val 5025"/>
            </a:avLst>
          </a:prstGeom>
          <a:solidFill>
            <a:srgbClr val="FFFFFF"/>
          </a:solidFill>
          <a:ln/>
          <a:effectLst>
            <a:outerShdw blurRad="857250" dist="476250" dir="5400000" algn="bl" rotWithShape="0">
              <a:srgbClr val="14123C">
                <a:alpha val="3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9477375" y="3586163"/>
            <a:ext cx="7934325" cy="552450"/>
          </a:xfrm>
          <a:prstGeom prst="rect">
            <a:avLst/>
          </a:prstGeom>
          <a:solidFill>
            <a:srgbClr val="201C8C"/>
          </a:solidFill>
          <a:ln/>
        </p:spPr>
      </p:sp>
      <p:sp>
        <p:nvSpPr>
          <p:cNvPr id="17" name="Shape 15"/>
          <p:cNvSpPr/>
          <p:nvPr/>
        </p:nvSpPr>
        <p:spPr>
          <a:xfrm>
            <a:off x="9705975" y="3805237"/>
            <a:ext cx="114300" cy="114300"/>
          </a:xfrm>
          <a:prstGeom prst="ellipse">
            <a:avLst/>
          </a:prstGeom>
          <a:solidFill>
            <a:srgbClr val="FFFFFF">
              <a:alpha val="45000"/>
            </a:srgbClr>
          </a:solidFill>
          <a:ln/>
        </p:spPr>
      </p:sp>
      <p:sp>
        <p:nvSpPr>
          <p:cNvPr id="18" name="Shape 16"/>
          <p:cNvSpPr/>
          <p:nvPr/>
        </p:nvSpPr>
        <p:spPr>
          <a:xfrm>
            <a:off x="9915525" y="3805237"/>
            <a:ext cx="114300" cy="114300"/>
          </a:xfrm>
          <a:prstGeom prst="ellipse">
            <a:avLst/>
          </a:prstGeom>
          <a:solidFill>
            <a:srgbClr val="FFFFFF">
              <a:alpha val="45000"/>
            </a:srgbClr>
          </a:solidFill>
          <a:ln/>
        </p:spPr>
      </p:sp>
      <p:sp>
        <p:nvSpPr>
          <p:cNvPr id="19" name="Shape 17"/>
          <p:cNvSpPr/>
          <p:nvPr/>
        </p:nvSpPr>
        <p:spPr>
          <a:xfrm>
            <a:off x="10125075" y="3805237"/>
            <a:ext cx="114300" cy="114300"/>
          </a:xfrm>
          <a:prstGeom prst="ellipse">
            <a:avLst/>
          </a:prstGeom>
          <a:solidFill>
            <a:srgbClr val="FFFFFF">
              <a:alpha val="45000"/>
            </a:srgbClr>
          </a:solidFill>
          <a:ln/>
        </p:spPr>
      </p:sp>
      <p:sp>
        <p:nvSpPr>
          <p:cNvPr id="20" name="Text 18"/>
          <p:cNvSpPr/>
          <p:nvPr/>
        </p:nvSpPr>
        <p:spPr>
          <a:xfrm>
            <a:off x="10467975" y="3743325"/>
            <a:ext cx="2309961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76531"/>
              </a:lnSpc>
              <a:buNone/>
            </a:pPr>
            <a:r>
              <a:rPr lang="en-US" sz="1875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Repilot – Peněženka</a:t>
            </a:r>
            <a:endParaRPr lang="en-US" sz="1875" dirty="0"/>
          </a:p>
        </p:txBody>
      </p:sp>
      <p:pic>
        <p:nvPicPr>
          <p:cNvPr id="21" name="Image 0" descr="preencoded.png"/>
          <p:cNvPicPr>
            <a:picLocks noChangeAspect="1"/>
          </p:cNvPicPr>
          <p:nvPr/>
        </p:nvPicPr>
        <p:blipFill>
          <a:blip r:embed="rId4"/>
          <a:srcRect b="45598"/>
          <a:stretch/>
        </p:blipFill>
        <p:spPr>
          <a:xfrm>
            <a:off x="9477375" y="4138613"/>
            <a:ext cx="7934325" cy="3238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9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620500" y="-2286000"/>
            <a:ext cx="8572500" cy="8572500"/>
          </a:xfrm>
          <a:prstGeom prst="ellipse">
            <a:avLst/>
          </a:prstGeom>
          <a:gradFill rotWithShape="1">
            <a:gsLst>
              <a:gs pos="0">
                <a:srgbClr val="E6CDD7">
                  <a:alpha val="42000"/>
                </a:srgbClr>
              </a:gs>
              <a:gs pos="68000">
                <a:srgbClr val="E6CDD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</p:sp>
      <p:sp>
        <p:nvSpPr>
          <p:cNvPr id="3" name="Text 1"/>
          <p:cNvSpPr/>
          <p:nvPr/>
        </p:nvSpPr>
        <p:spPr>
          <a:xfrm>
            <a:off x="876300" y="742950"/>
            <a:ext cx="1826468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76531"/>
              </a:lnSpc>
              <a:buNone/>
            </a:pPr>
            <a:r>
              <a:rPr lang="en-US" sz="1875" b="1" kern="0" spc="375" dirty="0">
                <a:solidFill>
                  <a:srgbClr val="D6104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KROK 3 Z 5</a:t>
            </a:r>
            <a:endParaRPr lang="en-US" sz="1875" dirty="0"/>
          </a:p>
        </p:txBody>
      </p:sp>
      <p:sp>
        <p:nvSpPr>
          <p:cNvPr id="4" name="Text 2"/>
          <p:cNvSpPr/>
          <p:nvPr/>
        </p:nvSpPr>
        <p:spPr>
          <a:xfrm>
            <a:off x="16207409" y="742950"/>
            <a:ext cx="1280491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76531"/>
              </a:lnSpc>
              <a:buNone/>
            </a:pPr>
            <a:r>
              <a:rPr lang="en-US" sz="1875" b="1" kern="0" spc="263" dirty="0">
                <a:solidFill>
                  <a:srgbClr val="B3B0C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04 </a:t>
            </a:r>
            <a:r>
              <a:rPr lang="en-US" sz="1875" b="1" kern="0" spc="263" dirty="0">
                <a:solidFill>
                  <a:srgbClr val="DAD8E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/ 08</a:t>
            </a:r>
            <a:endParaRPr lang="en-US" sz="1875" dirty="0"/>
          </a:p>
        </p:txBody>
      </p:sp>
      <p:sp>
        <p:nvSpPr>
          <p:cNvPr id="5" name="Shape 3"/>
          <p:cNvSpPr/>
          <p:nvPr/>
        </p:nvSpPr>
        <p:spPr>
          <a:xfrm>
            <a:off x="876300" y="2165152"/>
            <a:ext cx="8127802" cy="6632972"/>
          </a:xfrm>
          <a:prstGeom prst="roundRect">
            <a:avLst>
              <a:gd name="adj" fmla="val 2872"/>
            </a:avLst>
          </a:prstGeom>
          <a:solidFill>
            <a:srgbClr val="FFFFFF"/>
          </a:solidFill>
          <a:ln/>
          <a:effectLst>
            <a:outerShdw blurRad="857250" dist="476250" dir="5400000" algn="bl" rotWithShape="0">
              <a:srgbClr val="14123C">
                <a:alpha val="3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876300" y="2165152"/>
            <a:ext cx="8127802" cy="552450"/>
          </a:xfrm>
          <a:prstGeom prst="rect">
            <a:avLst/>
          </a:prstGeom>
          <a:solidFill>
            <a:srgbClr val="201C8C"/>
          </a:solidFill>
          <a:ln/>
        </p:spPr>
      </p:sp>
      <p:sp>
        <p:nvSpPr>
          <p:cNvPr id="7" name="Shape 5"/>
          <p:cNvSpPr/>
          <p:nvPr/>
        </p:nvSpPr>
        <p:spPr>
          <a:xfrm>
            <a:off x="1104900" y="2384227"/>
            <a:ext cx="114300" cy="114300"/>
          </a:xfrm>
          <a:prstGeom prst="ellipse">
            <a:avLst/>
          </a:prstGeom>
          <a:solidFill>
            <a:srgbClr val="FFFFFF">
              <a:alpha val="45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1314450" y="2384227"/>
            <a:ext cx="114300" cy="114300"/>
          </a:xfrm>
          <a:prstGeom prst="ellipse">
            <a:avLst/>
          </a:prstGeom>
          <a:solidFill>
            <a:srgbClr val="FFFFFF">
              <a:alpha val="45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1524000" y="2384227"/>
            <a:ext cx="114300" cy="114300"/>
          </a:xfrm>
          <a:prstGeom prst="ellipse">
            <a:avLst/>
          </a:prstGeom>
          <a:solidFill>
            <a:srgbClr val="FFFFFF">
              <a:alpha val="45000"/>
            </a:srgbClr>
          </a:solidFill>
          <a:ln/>
        </p:spPr>
      </p:sp>
      <p:sp>
        <p:nvSpPr>
          <p:cNvPr id="10" name="Text 8"/>
          <p:cNvSpPr/>
          <p:nvPr/>
        </p:nvSpPr>
        <p:spPr>
          <a:xfrm>
            <a:off x="1866900" y="2322314"/>
            <a:ext cx="3067179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76531"/>
              </a:lnSpc>
              <a:buNone/>
            </a:pPr>
            <a:r>
              <a:rPr lang="en-US" sz="1875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Repilot – Nastavení → Tarif</a:t>
            </a:r>
            <a:endParaRPr lang="en-US" sz="1875" dirty="0"/>
          </a:p>
        </p:txBody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300" y="2717602"/>
            <a:ext cx="8127802" cy="6080522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9670852" y="3297833"/>
            <a:ext cx="8514933" cy="62101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76500"/>
              </a:lnSpc>
              <a:buNone/>
            </a:pPr>
            <a:r>
              <a:rPr lang="en-US" sz="4500" b="1" kern="0" spc="-112" dirty="0">
                <a:solidFill>
                  <a:srgbClr val="1412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Dobití kreditu</a:t>
            </a:r>
            <a:endParaRPr lang="en-US" sz="4500" dirty="0"/>
          </a:p>
        </p:txBody>
      </p:sp>
      <p:sp>
        <p:nvSpPr>
          <p:cNvPr id="13" name="Text 10"/>
          <p:cNvSpPr/>
          <p:nvPr/>
        </p:nvSpPr>
        <p:spPr>
          <a:xfrm>
            <a:off x="9670852" y="4128393"/>
            <a:ext cx="7080398" cy="793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2500"/>
              </a:lnSpc>
              <a:buNone/>
            </a:pPr>
            <a:r>
              <a:rPr lang="en-US" sz="1950" dirty="0">
                <a:solidFill>
                  <a:srgbClr val="3D3B6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Dobijete si potřebnou výši kreditu. Očekávanou částku za měsíční běh všech portfolií zjistíte v části </a:t>
            </a:r>
            <a:r>
              <a:rPr lang="en-US" sz="1950" b="1" dirty="0">
                <a:solidFill>
                  <a:srgbClr val="1412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Nastavení → Tarif</a:t>
            </a:r>
            <a:r>
              <a:rPr lang="en-US" sz="1950" dirty="0">
                <a:solidFill>
                  <a:srgbClr val="3D3B6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.</a:t>
            </a:r>
            <a:endParaRPr lang="en-US" sz="1950" dirty="0"/>
          </a:p>
        </p:txBody>
      </p:sp>
      <p:sp>
        <p:nvSpPr>
          <p:cNvPr id="14" name="Shape 11"/>
          <p:cNvSpPr/>
          <p:nvPr/>
        </p:nvSpPr>
        <p:spPr>
          <a:xfrm>
            <a:off x="9670852" y="5131693"/>
            <a:ext cx="5070277" cy="1685925"/>
          </a:xfrm>
          <a:prstGeom prst="roundRect">
            <a:avLst>
              <a:gd name="adj" fmla="val 11299"/>
            </a:avLst>
          </a:prstGeom>
          <a:solidFill>
            <a:srgbClr val="FFFFFF"/>
          </a:solidFill>
          <a:ln/>
          <a:effectLst>
            <a:outerShdw blurRad="381000" dist="171450" dir="5400000" algn="bl" rotWithShape="0">
              <a:srgbClr val="1E1B8E">
                <a:alpha val="7000"/>
              </a:srgbClr>
            </a:outerShdw>
          </a:effectLst>
        </p:spPr>
      </p:sp>
      <p:sp>
        <p:nvSpPr>
          <p:cNvPr id="15" name="Text 12"/>
          <p:cNvSpPr/>
          <p:nvPr/>
        </p:nvSpPr>
        <p:spPr>
          <a:xfrm>
            <a:off x="9994702" y="5398393"/>
            <a:ext cx="4728782" cy="13049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0969"/>
              </a:lnSpc>
              <a:buNone/>
            </a:pPr>
            <a:r>
              <a:rPr lang="en-US" sz="1875" dirty="0">
                <a:solidFill>
                  <a:srgbClr val="3D3B6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Kredit dobijete přímo v </a:t>
            </a:r>
            <a:r>
              <a:rPr lang="en-US" sz="1875" b="1" dirty="0">
                <a:solidFill>
                  <a:srgbClr val="1412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peněžence </a:t>
            </a:r>
            <a:r>
              <a:rPr lang="en-US" sz="1875" dirty="0">
                <a:solidFill>
                  <a:srgbClr val="3D3B6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– placený tarif se pak účtuje podle počtu aktivních nájemců a skutečné spotřeby.</a:t>
            </a:r>
            <a:endParaRPr lang="en-US" sz="1875" dirty="0"/>
          </a:p>
        </p:txBody>
      </p:sp>
      <p:sp>
        <p:nvSpPr>
          <p:cNvPr id="16" name="Shape 13"/>
          <p:cNvSpPr/>
          <p:nvPr/>
        </p:nvSpPr>
        <p:spPr>
          <a:xfrm>
            <a:off x="9670852" y="7065268"/>
            <a:ext cx="3379788" cy="600075"/>
          </a:xfrm>
          <a:prstGeom prst="roundRect">
            <a:avLst>
              <a:gd name="adj" fmla="val 50000"/>
            </a:avLst>
          </a:prstGeom>
          <a:solidFill>
            <a:srgbClr val="1E1B8E"/>
          </a:solidFill>
          <a:ln/>
        </p:spPr>
      </p:sp>
      <p:sp>
        <p:nvSpPr>
          <p:cNvPr id="17" name="Text 14">
            <a:hlinkClick r:id="rId4"/>
          </p:cNvPr>
          <p:cNvSpPr/>
          <p:nvPr/>
        </p:nvSpPr>
        <p:spPr>
          <a:xfrm>
            <a:off x="9882887" y="7246243"/>
            <a:ext cx="3074988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76531"/>
              </a:lnSpc>
              <a:buNone/>
            </a:pPr>
            <a:r>
              <a:rPr lang="en-US" sz="1875" b="1" u="sng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Návod na dobití kreditu →</a:t>
            </a:r>
            <a:endParaRPr lang="en-US" sz="1875" dirty="0"/>
          </a:p>
        </p:txBody>
      </p:sp>
      <p:sp>
        <p:nvSpPr>
          <p:cNvPr id="18" name="Shape 15"/>
          <p:cNvSpPr/>
          <p:nvPr/>
        </p:nvSpPr>
        <p:spPr>
          <a:xfrm>
            <a:off x="13183989" y="7065268"/>
            <a:ext cx="2680891" cy="600075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9050">
            <a:solidFill>
              <a:srgbClr val="1E1B8E"/>
            </a:solidFill>
            <a:prstDash val="solid"/>
          </a:ln>
        </p:spPr>
      </p:sp>
      <p:sp>
        <p:nvSpPr>
          <p:cNvPr id="19" name="Text 16">
            <a:hlinkClick r:id="rId5"/>
          </p:cNvPr>
          <p:cNvSpPr/>
          <p:nvPr/>
        </p:nvSpPr>
        <p:spPr>
          <a:xfrm>
            <a:off x="13355440" y="7266057"/>
            <a:ext cx="2376091" cy="35014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76531"/>
              </a:lnSpc>
              <a:buNone/>
            </a:pPr>
            <a:r>
              <a:rPr lang="en-US" sz="1875" b="1" u="sng" dirty="0">
                <a:solidFill>
                  <a:srgbClr val="1E1B8E"/>
                </a:solidFill>
                <a:latin typeface="Segoe UI" pitchFamily="34" charset="0"/>
                <a:ea typeface="Segoe UI" pitchFamily="34" charset="-122"/>
                <a:cs typeface="Segoe UI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Přejít do peněženky</a:t>
            </a:r>
            <a:endParaRPr lang="en-US" sz="187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9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286000" y="4762500"/>
            <a:ext cx="8572500" cy="8572500"/>
          </a:xfrm>
          <a:prstGeom prst="ellipse">
            <a:avLst/>
          </a:prstGeom>
          <a:gradFill rotWithShape="1">
            <a:gsLst>
              <a:gs pos="0">
                <a:srgbClr val="CECCEC">
                  <a:alpha val="38000"/>
                </a:srgbClr>
              </a:gs>
              <a:gs pos="68000">
                <a:srgbClr val="CECCEC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</p:sp>
      <p:sp>
        <p:nvSpPr>
          <p:cNvPr id="3" name="Text 1"/>
          <p:cNvSpPr/>
          <p:nvPr/>
        </p:nvSpPr>
        <p:spPr>
          <a:xfrm>
            <a:off x="876300" y="742950"/>
            <a:ext cx="1826468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76531"/>
              </a:lnSpc>
              <a:buNone/>
            </a:pPr>
            <a:r>
              <a:rPr lang="en-US" sz="1875" b="1" kern="0" spc="375" dirty="0">
                <a:solidFill>
                  <a:srgbClr val="D6104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KROK 4 Z 5</a:t>
            </a:r>
            <a:endParaRPr lang="en-US" sz="1875" dirty="0"/>
          </a:p>
        </p:txBody>
      </p:sp>
      <p:sp>
        <p:nvSpPr>
          <p:cNvPr id="4" name="Text 2"/>
          <p:cNvSpPr/>
          <p:nvPr/>
        </p:nvSpPr>
        <p:spPr>
          <a:xfrm>
            <a:off x="16260417" y="848139"/>
            <a:ext cx="1227483" cy="17103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62500" lnSpcReduction="20000"/>
          </a:bodyPr>
          <a:lstStyle/>
          <a:p>
            <a:pPr marL="0" indent="0" algn="l">
              <a:lnSpc>
                <a:spcPct val="76531"/>
              </a:lnSpc>
              <a:buNone/>
            </a:pPr>
            <a:r>
              <a:rPr lang="en-US" sz="1875" b="1" kern="0" spc="263" dirty="0">
                <a:solidFill>
                  <a:srgbClr val="B3B0C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05 </a:t>
            </a:r>
            <a:r>
              <a:rPr lang="en-US" sz="1875" b="1" kern="0" spc="263" dirty="0">
                <a:solidFill>
                  <a:srgbClr val="DAD8E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/ 08</a:t>
            </a:r>
            <a:endParaRPr lang="en-US" sz="1875" dirty="0"/>
          </a:p>
        </p:txBody>
      </p:sp>
      <p:sp>
        <p:nvSpPr>
          <p:cNvPr id="5" name="Text 3"/>
          <p:cNvSpPr/>
          <p:nvPr/>
        </p:nvSpPr>
        <p:spPr>
          <a:xfrm>
            <a:off x="876300" y="1419225"/>
            <a:ext cx="10654963" cy="62101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76500"/>
              </a:lnSpc>
              <a:buNone/>
            </a:pPr>
            <a:r>
              <a:rPr lang="en-US" sz="4500" b="1" kern="0" spc="-112" dirty="0">
                <a:solidFill>
                  <a:srgbClr val="1412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Práce s aplikací</a:t>
            </a:r>
            <a:endParaRPr lang="en-US" sz="4500" dirty="0"/>
          </a:p>
        </p:txBody>
      </p:sp>
      <p:sp>
        <p:nvSpPr>
          <p:cNvPr id="6" name="Text 4"/>
          <p:cNvSpPr/>
          <p:nvPr/>
        </p:nvSpPr>
        <p:spPr>
          <a:xfrm>
            <a:off x="876300" y="2211685"/>
            <a:ext cx="9976920" cy="806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2500"/>
              </a:lnSpc>
              <a:buNone/>
            </a:pPr>
            <a:r>
              <a:rPr lang="en-US" sz="1950" dirty="0">
                <a:solidFill>
                  <a:srgbClr val="3D3B6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Pro usnadnění práce máme návody na jednotlivé funkce. K dispozici je </a:t>
            </a:r>
            <a:r>
              <a:rPr lang="en-US" sz="1950" b="1" dirty="0">
                <a:solidFill>
                  <a:srgbClr val="14123C"/>
                </a:solidFill>
                <a:latin typeface="Segoe UI" pitchFamily="34" charset="0"/>
                <a:ea typeface="Segoe UI" pitchFamily="34" charset="-122"/>
                <a:cs typeface="Segoe UI" pitchFamily="34" charset="-120"/>
                <a:hlinkClick r:id="rId3"/>
              </a:rPr>
              <a:t>Knihovna návodů </a:t>
            </a:r>
            <a:r>
              <a:rPr lang="en-US" sz="1950" dirty="0">
                <a:solidFill>
                  <a:srgbClr val="3D3B6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její průvodci – od prvních kroků až po detaily aplikace.</a:t>
            </a:r>
            <a:endParaRPr lang="en-US" sz="1950" dirty="0"/>
          </a:p>
        </p:txBody>
      </p:sp>
      <p:sp>
        <p:nvSpPr>
          <p:cNvPr id="7" name="Shape 5"/>
          <p:cNvSpPr/>
          <p:nvPr/>
        </p:nvSpPr>
        <p:spPr>
          <a:xfrm>
            <a:off x="14597857" y="2379960"/>
            <a:ext cx="2813844" cy="600075"/>
          </a:xfrm>
          <a:prstGeom prst="roundRect">
            <a:avLst>
              <a:gd name="adj" fmla="val 50000"/>
            </a:avLst>
          </a:prstGeom>
          <a:solidFill>
            <a:srgbClr val="1E1B8E"/>
          </a:solidFill>
          <a:ln/>
        </p:spPr>
      </p:sp>
      <p:sp>
        <p:nvSpPr>
          <p:cNvPr id="8" name="Text 6">
            <a:hlinkClick r:id="rId4"/>
          </p:cNvPr>
          <p:cNvSpPr/>
          <p:nvPr/>
        </p:nvSpPr>
        <p:spPr>
          <a:xfrm>
            <a:off x="14902657" y="2560935"/>
            <a:ext cx="2509043" cy="419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76531"/>
              </a:lnSpc>
              <a:buNone/>
            </a:pPr>
            <a:r>
              <a:rPr lang="en-US" sz="1875" b="1" u="sng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Odkazy na návody →</a:t>
            </a:r>
            <a:endParaRPr lang="en-US" sz="1875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5"/>
          <a:srcRect l="-13757" r="-13757"/>
          <a:stretch/>
        </p:blipFill>
        <p:spPr>
          <a:xfrm>
            <a:off x="1447800" y="3513435"/>
            <a:ext cx="15392400" cy="549721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9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620500" y="-2286000"/>
            <a:ext cx="8572500" cy="8572500"/>
          </a:xfrm>
          <a:prstGeom prst="ellipse">
            <a:avLst/>
          </a:prstGeom>
          <a:gradFill rotWithShape="1">
            <a:gsLst>
              <a:gs pos="0">
                <a:srgbClr val="E6CDD7">
                  <a:alpha val="42000"/>
                </a:srgbClr>
              </a:gs>
              <a:gs pos="68000">
                <a:srgbClr val="E6CDD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</p:sp>
      <p:sp>
        <p:nvSpPr>
          <p:cNvPr id="3" name="Text 1"/>
          <p:cNvSpPr/>
          <p:nvPr/>
        </p:nvSpPr>
        <p:spPr>
          <a:xfrm>
            <a:off x="876300" y="742950"/>
            <a:ext cx="1826468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76531"/>
              </a:lnSpc>
              <a:buNone/>
            </a:pPr>
            <a:r>
              <a:rPr lang="en-US" sz="1875" b="1" kern="0" spc="375" dirty="0">
                <a:solidFill>
                  <a:srgbClr val="D6104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KROK 5 Z 5</a:t>
            </a:r>
            <a:endParaRPr lang="en-US" sz="1875" dirty="0"/>
          </a:p>
        </p:txBody>
      </p:sp>
      <p:sp>
        <p:nvSpPr>
          <p:cNvPr id="4" name="Text 2"/>
          <p:cNvSpPr/>
          <p:nvPr/>
        </p:nvSpPr>
        <p:spPr>
          <a:xfrm>
            <a:off x="16230601" y="742950"/>
            <a:ext cx="1257300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76531"/>
              </a:lnSpc>
              <a:buNone/>
            </a:pPr>
            <a:r>
              <a:rPr lang="en-US" sz="1875" b="1" kern="0" spc="263" dirty="0">
                <a:solidFill>
                  <a:srgbClr val="B3B0C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06 </a:t>
            </a:r>
            <a:r>
              <a:rPr lang="en-US" sz="1875" b="1" kern="0" spc="263" dirty="0">
                <a:solidFill>
                  <a:srgbClr val="DAD8E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/ 08</a:t>
            </a:r>
            <a:endParaRPr lang="en-US" sz="1875" dirty="0"/>
          </a:p>
        </p:txBody>
      </p:sp>
      <p:sp>
        <p:nvSpPr>
          <p:cNvPr id="5" name="Text 3"/>
          <p:cNvSpPr/>
          <p:nvPr/>
        </p:nvSpPr>
        <p:spPr>
          <a:xfrm>
            <a:off x="876300" y="3123109"/>
            <a:ext cx="7972972" cy="12039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76500"/>
              </a:lnSpc>
              <a:buNone/>
            </a:pPr>
            <a:r>
              <a:rPr lang="en-US" sz="4500" b="1" kern="0" spc="-112" dirty="0">
                <a:solidFill>
                  <a:srgbClr val="1412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Jak kontaktovat podporu Repilot</a:t>
            </a:r>
            <a:endParaRPr lang="en-US" sz="4500" dirty="0"/>
          </a:p>
        </p:txBody>
      </p:sp>
      <p:sp>
        <p:nvSpPr>
          <p:cNvPr id="6" name="Text 4"/>
          <p:cNvSpPr/>
          <p:nvPr/>
        </p:nvSpPr>
        <p:spPr>
          <a:xfrm>
            <a:off x="876300" y="4536579"/>
            <a:ext cx="7402211" cy="1152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2500"/>
              </a:lnSpc>
              <a:buNone/>
            </a:pPr>
            <a:r>
              <a:rPr lang="en-US" sz="1950" dirty="0">
                <a:solidFill>
                  <a:srgbClr val="3D3B6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Podporu kontaktujte v případě technických problémů s aplikací – například napojení bankovního účtu nebo nefunkční části aplikace.</a:t>
            </a:r>
            <a:endParaRPr lang="en-US" sz="1950" dirty="0"/>
          </a:p>
        </p:txBody>
      </p:sp>
      <p:sp>
        <p:nvSpPr>
          <p:cNvPr id="7" name="Shape 5"/>
          <p:cNvSpPr/>
          <p:nvPr/>
        </p:nvSpPr>
        <p:spPr>
          <a:xfrm>
            <a:off x="876300" y="5898654"/>
            <a:ext cx="7740750" cy="1941513"/>
          </a:xfrm>
          <a:prstGeom prst="roundRect">
            <a:avLst>
              <a:gd name="adj" fmla="val 9812"/>
            </a:avLst>
          </a:prstGeom>
          <a:solidFill>
            <a:srgbClr val="FFFFFF"/>
          </a:solidFill>
          <a:ln/>
          <a:effectLst>
            <a:outerShdw blurRad="381000" dist="171450" dir="5400000" algn="bl" rotWithShape="0">
              <a:srgbClr val="1E1B8E">
                <a:alpha val="7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1200150" y="6866235"/>
            <a:ext cx="7093050" cy="9525"/>
          </a:xfrm>
          <a:prstGeom prst="rect">
            <a:avLst/>
          </a:prstGeom>
          <a:solidFill>
            <a:srgbClr val="EEECF6"/>
          </a:solidFill>
          <a:ln/>
        </p:spPr>
      </p:sp>
      <p:sp>
        <p:nvSpPr>
          <p:cNvPr id="9" name="Text 7"/>
          <p:cNvSpPr/>
          <p:nvPr/>
        </p:nvSpPr>
        <p:spPr>
          <a:xfrm>
            <a:off x="1200150" y="6203454"/>
            <a:ext cx="384274" cy="4524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8750"/>
              </a:lnSpc>
              <a:buNone/>
            </a:pPr>
            <a:r>
              <a:rPr lang="en-US" sz="2250" b="1" dirty="0">
                <a:solidFill>
                  <a:srgbClr val="E8175D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01</a:t>
            </a:r>
            <a:endParaRPr lang="en-US" sz="2250" dirty="0"/>
          </a:p>
        </p:txBody>
      </p:sp>
      <p:sp>
        <p:nvSpPr>
          <p:cNvPr id="10" name="Text 8"/>
          <p:cNvSpPr/>
          <p:nvPr/>
        </p:nvSpPr>
        <p:spPr>
          <a:xfrm>
            <a:off x="1736824" y="6260604"/>
            <a:ext cx="6985437" cy="39608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0969"/>
              </a:lnSpc>
              <a:buNone/>
            </a:pPr>
            <a:r>
              <a:rPr lang="en-US" sz="1875" dirty="0">
                <a:solidFill>
                  <a:srgbClr val="3D3B6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Přímo z aplikace – modré tlačítko </a:t>
            </a:r>
            <a:r>
              <a:rPr lang="en-US" sz="1875" b="1" dirty="0">
                <a:solidFill>
                  <a:srgbClr val="1412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Poslat dotaz na podporu</a:t>
            </a:r>
            <a:endParaRPr lang="en-US" sz="1875" dirty="0"/>
          </a:p>
        </p:txBody>
      </p:sp>
      <p:sp>
        <p:nvSpPr>
          <p:cNvPr id="11" name="Text 9"/>
          <p:cNvSpPr/>
          <p:nvPr/>
        </p:nvSpPr>
        <p:spPr>
          <a:xfrm>
            <a:off x="1200150" y="7120235"/>
            <a:ext cx="384274" cy="4524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8750"/>
              </a:lnSpc>
              <a:buNone/>
            </a:pPr>
            <a:r>
              <a:rPr lang="en-US" sz="2250" b="1" dirty="0">
                <a:solidFill>
                  <a:srgbClr val="E8175D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02</a:t>
            </a:r>
            <a:endParaRPr lang="en-US" sz="2250" dirty="0"/>
          </a:p>
        </p:txBody>
      </p:sp>
      <p:sp>
        <p:nvSpPr>
          <p:cNvPr id="12" name="Text 10"/>
          <p:cNvSpPr/>
          <p:nvPr/>
        </p:nvSpPr>
        <p:spPr>
          <a:xfrm>
            <a:off x="1736824" y="7177385"/>
            <a:ext cx="3357493" cy="39608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0969"/>
              </a:lnSpc>
              <a:buNone/>
            </a:pPr>
            <a:r>
              <a:rPr lang="en-US" sz="1875" dirty="0">
                <a:solidFill>
                  <a:srgbClr val="3D3B6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E-mailem na </a:t>
            </a:r>
            <a:r>
              <a:rPr lang="en-US" sz="1875" b="1" dirty="0">
                <a:solidFill>
                  <a:srgbClr val="1412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info@repilot.cz</a:t>
            </a:r>
            <a:endParaRPr lang="en-US" sz="1875" dirty="0"/>
          </a:p>
        </p:txBody>
      </p:sp>
      <p:sp>
        <p:nvSpPr>
          <p:cNvPr id="13" name="Shape 11"/>
          <p:cNvSpPr/>
          <p:nvPr/>
        </p:nvSpPr>
        <p:spPr>
          <a:xfrm>
            <a:off x="9283800" y="2159992"/>
            <a:ext cx="8127901" cy="6643291"/>
          </a:xfrm>
          <a:prstGeom prst="roundRect">
            <a:avLst>
              <a:gd name="adj" fmla="val 2868"/>
            </a:avLst>
          </a:prstGeom>
          <a:solidFill>
            <a:srgbClr val="FFFFFF"/>
          </a:solidFill>
          <a:ln/>
          <a:effectLst>
            <a:outerShdw blurRad="857250" dist="476250" dir="5400000" algn="bl" rotWithShape="0">
              <a:srgbClr val="14123C">
                <a:alpha val="3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9283800" y="2159992"/>
            <a:ext cx="8127901" cy="552450"/>
          </a:xfrm>
          <a:prstGeom prst="rect">
            <a:avLst/>
          </a:prstGeom>
          <a:solidFill>
            <a:srgbClr val="201C8C"/>
          </a:solidFill>
          <a:ln/>
        </p:spPr>
      </p:sp>
      <p:sp>
        <p:nvSpPr>
          <p:cNvPr id="15" name="Shape 13"/>
          <p:cNvSpPr/>
          <p:nvPr/>
        </p:nvSpPr>
        <p:spPr>
          <a:xfrm>
            <a:off x="9512400" y="2379067"/>
            <a:ext cx="114300" cy="114300"/>
          </a:xfrm>
          <a:prstGeom prst="ellipse">
            <a:avLst/>
          </a:prstGeom>
          <a:solidFill>
            <a:srgbClr val="FFFFFF">
              <a:alpha val="45000"/>
            </a:srgbClr>
          </a:solidFill>
          <a:ln/>
        </p:spPr>
      </p:sp>
      <p:sp>
        <p:nvSpPr>
          <p:cNvPr id="16" name="Shape 14"/>
          <p:cNvSpPr/>
          <p:nvPr/>
        </p:nvSpPr>
        <p:spPr>
          <a:xfrm>
            <a:off x="9721950" y="2379067"/>
            <a:ext cx="114300" cy="114300"/>
          </a:xfrm>
          <a:prstGeom prst="ellipse">
            <a:avLst/>
          </a:prstGeom>
          <a:solidFill>
            <a:srgbClr val="FFFFFF">
              <a:alpha val="45000"/>
            </a:srgbClr>
          </a:solidFill>
          <a:ln/>
        </p:spPr>
      </p:sp>
      <p:sp>
        <p:nvSpPr>
          <p:cNvPr id="17" name="Shape 15"/>
          <p:cNvSpPr/>
          <p:nvPr/>
        </p:nvSpPr>
        <p:spPr>
          <a:xfrm>
            <a:off x="9931500" y="2379067"/>
            <a:ext cx="114300" cy="114300"/>
          </a:xfrm>
          <a:prstGeom prst="ellipse">
            <a:avLst/>
          </a:prstGeom>
          <a:solidFill>
            <a:srgbClr val="FFFFFF">
              <a:alpha val="45000"/>
            </a:srgbClr>
          </a:solidFill>
          <a:ln/>
        </p:spPr>
      </p:sp>
      <p:sp>
        <p:nvSpPr>
          <p:cNvPr id="18" name="Text 16"/>
          <p:cNvSpPr/>
          <p:nvPr/>
        </p:nvSpPr>
        <p:spPr>
          <a:xfrm>
            <a:off x="10274400" y="2317155"/>
            <a:ext cx="3924151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76531"/>
              </a:lnSpc>
              <a:buNone/>
            </a:pPr>
            <a:r>
              <a:rPr lang="en-US" sz="1875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Repilot – Poslat dotaz na podporu</a:t>
            </a:r>
            <a:endParaRPr lang="en-US" sz="1875" dirty="0"/>
          </a:p>
        </p:txBody>
      </p:sp>
      <p:pic>
        <p:nvPicPr>
          <p:cNvPr id="1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3800" y="2712442"/>
            <a:ext cx="8127901" cy="609084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9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286000" y="4762500"/>
            <a:ext cx="8572500" cy="8572500"/>
          </a:xfrm>
          <a:prstGeom prst="ellipse">
            <a:avLst/>
          </a:prstGeom>
          <a:gradFill rotWithShape="1">
            <a:gsLst>
              <a:gs pos="0">
                <a:srgbClr val="CECCEC">
                  <a:alpha val="38000"/>
                </a:srgbClr>
              </a:gs>
              <a:gs pos="68000">
                <a:srgbClr val="CECCEC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/>
        </p:spPr>
      </p:sp>
      <p:sp>
        <p:nvSpPr>
          <p:cNvPr id="3" name="Text 1"/>
          <p:cNvSpPr/>
          <p:nvPr/>
        </p:nvSpPr>
        <p:spPr>
          <a:xfrm>
            <a:off x="876300" y="742950"/>
            <a:ext cx="3798421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76531"/>
              </a:lnSpc>
              <a:buNone/>
            </a:pPr>
            <a:r>
              <a:rPr lang="en-US" sz="1875" b="1" kern="0" spc="375" dirty="0">
                <a:solidFill>
                  <a:srgbClr val="D6104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PROSTOR PRO SPRÁVCE</a:t>
            </a:r>
            <a:endParaRPr lang="en-US" sz="1875" dirty="0"/>
          </a:p>
        </p:txBody>
      </p:sp>
      <p:sp>
        <p:nvSpPr>
          <p:cNvPr id="4" name="Text 2"/>
          <p:cNvSpPr/>
          <p:nvPr/>
        </p:nvSpPr>
        <p:spPr>
          <a:xfrm>
            <a:off x="16441539" y="742950"/>
            <a:ext cx="1046361" cy="2762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76531"/>
              </a:lnSpc>
              <a:buNone/>
            </a:pPr>
            <a:r>
              <a:rPr lang="en-US" sz="1875" b="1" kern="0" spc="263" dirty="0">
                <a:solidFill>
                  <a:srgbClr val="B3B0C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07 </a:t>
            </a:r>
            <a:r>
              <a:rPr lang="en-US" sz="1875" b="1" kern="0" spc="263" dirty="0">
                <a:solidFill>
                  <a:srgbClr val="DAD8E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/ 08</a:t>
            </a:r>
            <a:endParaRPr lang="en-US" sz="1875" dirty="0"/>
          </a:p>
        </p:txBody>
      </p:sp>
      <p:sp>
        <p:nvSpPr>
          <p:cNvPr id="5" name="Text 3"/>
          <p:cNvSpPr/>
          <p:nvPr/>
        </p:nvSpPr>
        <p:spPr>
          <a:xfrm>
            <a:off x="876300" y="1362075"/>
            <a:ext cx="18188940" cy="62101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76500"/>
              </a:lnSpc>
              <a:buNone/>
            </a:pPr>
            <a:r>
              <a:rPr lang="en-US" sz="4500" b="1" kern="0" spc="-112" dirty="0">
                <a:solidFill>
                  <a:srgbClr val="1412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Podmínky konkrétní správy</a:t>
            </a:r>
            <a:endParaRPr lang="en-US" sz="4500" dirty="0"/>
          </a:p>
        </p:txBody>
      </p:sp>
      <p:sp>
        <p:nvSpPr>
          <p:cNvPr id="6" name="Shape 4"/>
          <p:cNvSpPr/>
          <p:nvPr/>
        </p:nvSpPr>
        <p:spPr>
          <a:xfrm>
            <a:off x="876300" y="2230735"/>
            <a:ext cx="16535400" cy="5991424"/>
          </a:xfrm>
          <a:prstGeom prst="roundRect">
            <a:avLst>
              <a:gd name="adj" fmla="val 3497"/>
            </a:avLst>
          </a:prstGeom>
          <a:solidFill>
            <a:srgbClr val="FFFFFF"/>
          </a:solidFill>
          <a:ln/>
          <a:effectLst>
            <a:outerShdw blurRad="381000" dist="171450" dir="5400000" algn="bl" rotWithShape="0">
              <a:srgbClr val="1E1B8E">
                <a:alpha val="7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1447800" y="2649835"/>
            <a:ext cx="16931640" cy="4114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2100" dirty="0">
                <a:solidFill>
                  <a:srgbClr val="C7C4D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Může se jednat například o: </a:t>
            </a:r>
            <a:r>
              <a:rPr lang="en-US" sz="1800" dirty="0">
                <a:solidFill>
                  <a:srgbClr val="D9D6E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(klikněte do řádku a přepište)</a:t>
            </a:r>
            <a:endParaRPr lang="en-US" sz="2100" dirty="0"/>
          </a:p>
        </p:txBody>
      </p:sp>
      <p:sp>
        <p:nvSpPr>
          <p:cNvPr id="8" name="Shape 6"/>
          <p:cNvSpPr/>
          <p:nvPr/>
        </p:nvSpPr>
        <p:spPr>
          <a:xfrm>
            <a:off x="1447800" y="3683596"/>
            <a:ext cx="133350" cy="133350"/>
          </a:xfrm>
          <a:prstGeom prst="ellipse">
            <a:avLst/>
          </a:prstGeom>
          <a:solidFill>
            <a:srgbClr val="E8175D"/>
          </a:solidFill>
          <a:ln/>
        </p:spPr>
      </p:sp>
      <p:sp>
        <p:nvSpPr>
          <p:cNvPr id="9" name="Shape 7"/>
          <p:cNvSpPr/>
          <p:nvPr/>
        </p:nvSpPr>
        <p:spPr>
          <a:xfrm>
            <a:off x="1809750" y="4082356"/>
            <a:ext cx="15030450" cy="19050"/>
          </a:xfrm>
          <a:prstGeom prst="rect">
            <a:avLst/>
          </a:prstGeom>
          <a:solidFill>
            <a:srgbClr val="EEECF6"/>
          </a:solidFill>
          <a:ln/>
        </p:spPr>
      </p:sp>
      <p:sp>
        <p:nvSpPr>
          <p:cNvPr id="10" name="Text 8"/>
          <p:cNvSpPr/>
          <p:nvPr/>
        </p:nvSpPr>
        <p:spPr>
          <a:xfrm>
            <a:off x="1809750" y="3575645"/>
            <a:ext cx="15481364" cy="4114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2100" dirty="0">
                <a:solidFill>
                  <a:srgbClr val="C7C4D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Podmínky ukončení správy</a:t>
            </a:r>
            <a:endParaRPr lang="en-US" sz="2100" dirty="0"/>
          </a:p>
        </p:txBody>
      </p:sp>
      <p:sp>
        <p:nvSpPr>
          <p:cNvPr id="11" name="Shape 9"/>
          <p:cNvSpPr/>
          <p:nvPr/>
        </p:nvSpPr>
        <p:spPr>
          <a:xfrm>
            <a:off x="1447800" y="4533206"/>
            <a:ext cx="133350" cy="133350"/>
          </a:xfrm>
          <a:prstGeom prst="ellipse">
            <a:avLst/>
          </a:prstGeom>
          <a:solidFill>
            <a:srgbClr val="E8175D"/>
          </a:solidFill>
          <a:ln/>
        </p:spPr>
      </p:sp>
      <p:sp>
        <p:nvSpPr>
          <p:cNvPr id="12" name="Shape 10"/>
          <p:cNvSpPr/>
          <p:nvPr/>
        </p:nvSpPr>
        <p:spPr>
          <a:xfrm>
            <a:off x="1809750" y="4931966"/>
            <a:ext cx="15030450" cy="19050"/>
          </a:xfrm>
          <a:prstGeom prst="rect">
            <a:avLst/>
          </a:prstGeom>
          <a:solidFill>
            <a:srgbClr val="EEECF6"/>
          </a:solidFill>
          <a:ln/>
        </p:spPr>
      </p:sp>
      <p:sp>
        <p:nvSpPr>
          <p:cNvPr id="13" name="Text 11"/>
          <p:cNvSpPr/>
          <p:nvPr/>
        </p:nvSpPr>
        <p:spPr>
          <a:xfrm>
            <a:off x="1809750" y="4425255"/>
            <a:ext cx="15481364" cy="4114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2100" dirty="0">
                <a:solidFill>
                  <a:srgbClr val="C7C4D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Načasování převodu portfolia</a:t>
            </a:r>
            <a:endParaRPr lang="en-US" sz="2100" dirty="0"/>
          </a:p>
        </p:txBody>
      </p:sp>
      <p:sp>
        <p:nvSpPr>
          <p:cNvPr id="14" name="Shape 12"/>
          <p:cNvSpPr/>
          <p:nvPr/>
        </p:nvSpPr>
        <p:spPr>
          <a:xfrm>
            <a:off x="1447800" y="5382816"/>
            <a:ext cx="133350" cy="133350"/>
          </a:xfrm>
          <a:prstGeom prst="ellipse">
            <a:avLst/>
          </a:prstGeom>
          <a:solidFill>
            <a:srgbClr val="E8175D"/>
          </a:solidFill>
          <a:ln/>
        </p:spPr>
      </p:sp>
      <p:sp>
        <p:nvSpPr>
          <p:cNvPr id="15" name="Shape 13"/>
          <p:cNvSpPr/>
          <p:nvPr/>
        </p:nvSpPr>
        <p:spPr>
          <a:xfrm>
            <a:off x="1809750" y="5781576"/>
            <a:ext cx="15030450" cy="19050"/>
          </a:xfrm>
          <a:prstGeom prst="rect">
            <a:avLst/>
          </a:prstGeom>
          <a:solidFill>
            <a:srgbClr val="EEECF6"/>
          </a:solidFill>
          <a:ln/>
        </p:spPr>
      </p:sp>
      <p:sp>
        <p:nvSpPr>
          <p:cNvPr id="16" name="Text 14"/>
          <p:cNvSpPr/>
          <p:nvPr/>
        </p:nvSpPr>
        <p:spPr>
          <a:xfrm>
            <a:off x="1809750" y="5274866"/>
            <a:ext cx="15481364" cy="4114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2100" dirty="0">
                <a:solidFill>
                  <a:srgbClr val="C7C4D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Odpovědnosti po skončení správy</a:t>
            </a:r>
            <a:endParaRPr lang="en-US" sz="2100" dirty="0"/>
          </a:p>
        </p:txBody>
      </p:sp>
      <p:sp>
        <p:nvSpPr>
          <p:cNvPr id="17" name="Shape 15"/>
          <p:cNvSpPr/>
          <p:nvPr/>
        </p:nvSpPr>
        <p:spPr>
          <a:xfrm>
            <a:off x="1447800" y="6232426"/>
            <a:ext cx="133350" cy="133350"/>
          </a:xfrm>
          <a:prstGeom prst="ellipse">
            <a:avLst/>
          </a:prstGeom>
          <a:solidFill>
            <a:srgbClr val="E8175D"/>
          </a:solidFill>
          <a:ln/>
        </p:spPr>
      </p:sp>
      <p:sp>
        <p:nvSpPr>
          <p:cNvPr id="18" name="Shape 16"/>
          <p:cNvSpPr/>
          <p:nvPr/>
        </p:nvSpPr>
        <p:spPr>
          <a:xfrm>
            <a:off x="1809750" y="6631186"/>
            <a:ext cx="15030450" cy="19050"/>
          </a:xfrm>
          <a:prstGeom prst="rect">
            <a:avLst/>
          </a:prstGeom>
          <a:solidFill>
            <a:srgbClr val="EEECF6"/>
          </a:solidFill>
          <a:ln/>
        </p:spPr>
      </p:sp>
      <p:sp>
        <p:nvSpPr>
          <p:cNvPr id="19" name="Text 17"/>
          <p:cNvSpPr/>
          <p:nvPr/>
        </p:nvSpPr>
        <p:spPr>
          <a:xfrm>
            <a:off x="1809750" y="6124476"/>
            <a:ext cx="15481364" cy="4114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2100" dirty="0">
                <a:solidFill>
                  <a:srgbClr val="C7C4D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Předání dokumentů a kontaktní osoba</a:t>
            </a:r>
            <a:endParaRPr lang="en-US" sz="2100" dirty="0"/>
          </a:p>
        </p:txBody>
      </p:sp>
      <p:sp>
        <p:nvSpPr>
          <p:cNvPr id="20" name="Shape 18"/>
          <p:cNvSpPr/>
          <p:nvPr/>
        </p:nvSpPr>
        <p:spPr>
          <a:xfrm>
            <a:off x="1447800" y="7082036"/>
            <a:ext cx="133350" cy="133350"/>
          </a:xfrm>
          <a:prstGeom prst="ellipse">
            <a:avLst/>
          </a:prstGeom>
          <a:solidFill>
            <a:srgbClr val="E8175D"/>
          </a:solidFill>
          <a:ln/>
        </p:spPr>
      </p:sp>
      <p:sp>
        <p:nvSpPr>
          <p:cNvPr id="21" name="Shape 19"/>
          <p:cNvSpPr/>
          <p:nvPr/>
        </p:nvSpPr>
        <p:spPr>
          <a:xfrm>
            <a:off x="1809750" y="7480796"/>
            <a:ext cx="15030450" cy="19050"/>
          </a:xfrm>
          <a:prstGeom prst="rect">
            <a:avLst/>
          </a:prstGeom>
          <a:solidFill>
            <a:srgbClr val="EEECF6"/>
          </a:solidFill>
          <a:ln/>
        </p:spPr>
      </p:sp>
      <p:sp>
        <p:nvSpPr>
          <p:cNvPr id="22" name="Text 20"/>
          <p:cNvSpPr/>
          <p:nvPr/>
        </p:nvSpPr>
        <p:spPr>
          <a:xfrm>
            <a:off x="1809750" y="6974086"/>
            <a:ext cx="15481364" cy="4114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2100" dirty="0">
                <a:solidFill>
                  <a:srgbClr val="C7C4D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Další</a:t>
            </a:r>
            <a:endParaRPr lang="en-US" sz="2100" dirty="0"/>
          </a:p>
        </p:txBody>
      </p:sp>
      <p:sp>
        <p:nvSpPr>
          <p:cNvPr id="23" name="Text 21"/>
          <p:cNvSpPr/>
          <p:nvPr/>
        </p:nvSpPr>
        <p:spPr>
          <a:xfrm>
            <a:off x="876300" y="8507909"/>
            <a:ext cx="18188940" cy="3580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800" dirty="0">
                <a:solidFill>
                  <a:srgbClr val="8B88A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* Pro správce: Odrážky přepište podle své smlouvy – co si s investorem sjednáte a platí nad rámec tohoto obecného návodu.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876300" y="8904089"/>
            <a:ext cx="16339498" cy="6780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800" dirty="0">
                <a:solidFill>
                  <a:srgbClr val="8B88A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* Toto se týká smluvního vztahu mezi správcem a investorem – aplikace Repilot za něj nenese žádnou odpovědnost. Slouží pouze informativně pro usnadnění ukončení spolupráce mezi vámi.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2F2FA7">
                  <a:alpha val="100000"/>
                </a:srgbClr>
              </a:gs>
              <a:gs pos="30000">
                <a:srgbClr val="22219A">
                  <a:alpha val="100000"/>
                </a:srgbClr>
              </a:gs>
              <a:gs pos="52000">
                <a:srgbClr val="1F1E96">
                  <a:alpha val="100000"/>
                </a:srgbClr>
              </a:gs>
              <a:gs pos="78000">
                <a:srgbClr val="331786">
                  <a:alpha val="100000"/>
                </a:srgbClr>
              </a:gs>
              <a:gs pos="100000">
                <a:srgbClr val="54167B">
                  <a:alpha val="100000"/>
                </a:srgbClr>
              </a:gs>
            </a:gsLst>
            <a:lin ang="2700000" scaled="0"/>
          </a:gradFill>
          <a:ln/>
        </p:spPr>
      </p:sp>
      <p:sp>
        <p:nvSpPr>
          <p:cNvPr id="3" name="Shape 1"/>
          <p:cNvSpPr/>
          <p:nvPr/>
        </p:nvSpPr>
        <p:spPr>
          <a:xfrm>
            <a:off x="8915400" y="2247900"/>
            <a:ext cx="12420600" cy="12420600"/>
          </a:xfrm>
          <a:prstGeom prst="ellipse">
            <a:avLst/>
          </a:prstGeom>
          <a:ln w="19050">
            <a:solidFill>
              <a:srgbClr val="FFFFFF">
                <a:alpha val="10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1201400" y="4724400"/>
            <a:ext cx="8039100" cy="8039100"/>
          </a:xfrm>
          <a:prstGeom prst="ellipse">
            <a:avLst/>
          </a:prstGeom>
          <a:ln w="19050">
            <a:solidFill>
              <a:srgbClr val="FFFFFF">
                <a:alpha val="9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0"/>
            <a:ext cx="1524000" cy="1524000"/>
          </a:xfrm>
          <a:prstGeom prst="rect">
            <a:avLst/>
          </a:prstGeom>
          <a:solidFill>
            <a:srgbClr val="FFFFFF">
              <a:alpha val="7000"/>
            </a:srgbClr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>
            <a:alphaModFix amt="75000"/>
          </a:blip>
          <a:stretch>
            <a:fillRect/>
          </a:stretch>
        </p:blipFill>
        <p:spPr>
          <a:xfrm>
            <a:off x="14192250" y="7394873"/>
            <a:ext cx="3238500" cy="2130127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15354300" y="2819400"/>
            <a:ext cx="209550" cy="838200"/>
          </a:xfrm>
          <a:prstGeom prst="rect">
            <a:avLst/>
          </a:prstGeom>
          <a:solidFill>
            <a:srgbClr val="FFFFFF">
              <a:alpha val="50000"/>
            </a:srgbClr>
          </a:solidFill>
          <a:ln/>
        </p:spPr>
      </p:sp>
      <p:sp>
        <p:nvSpPr>
          <p:cNvPr id="8" name="Shape 5"/>
          <p:cNvSpPr/>
          <p:nvPr/>
        </p:nvSpPr>
        <p:spPr>
          <a:xfrm>
            <a:off x="15982950" y="2819400"/>
            <a:ext cx="838200" cy="838200"/>
          </a:xfrm>
          <a:prstGeom prst="ellipse">
            <a:avLst/>
          </a:prstGeom>
          <a:ln w="209550">
            <a:solidFill>
              <a:srgbClr val="C9C6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17240250" y="3067050"/>
            <a:ext cx="1047750" cy="342900"/>
          </a:xfrm>
          <a:prstGeom prst="rect">
            <a:avLst/>
          </a:prstGeom>
          <a:solidFill>
            <a:srgbClr val="D6104C"/>
          </a:solidFill>
          <a:ln/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025" y="3518396"/>
            <a:ext cx="6962775" cy="2185392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952500" y="6151463"/>
            <a:ext cx="8252123" cy="65524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90841"/>
              </a:lnSpc>
              <a:buNone/>
            </a:pPr>
            <a:r>
              <a:rPr lang="en-US" sz="405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Software pro správu nemovitostí</a:t>
            </a:r>
            <a:endParaRPr lang="en-US" sz="4050" dirty="0"/>
          </a:p>
        </p:txBody>
      </p:sp>
      <p:sp>
        <p:nvSpPr>
          <p:cNvPr id="12" name="Shape 4">
            <a:extLst>
              <a:ext uri="{FF2B5EF4-FFF2-40B4-BE49-F238E27FC236}">
                <a16:creationId xmlns:a16="http://schemas.microsoft.com/office/drawing/2014/main" id="{33DD53FF-47D0-FF1F-9F45-5E642232CEB6}"/>
              </a:ext>
            </a:extLst>
          </p:cNvPr>
          <p:cNvSpPr/>
          <p:nvPr/>
        </p:nvSpPr>
        <p:spPr>
          <a:xfrm>
            <a:off x="762000" y="7178179"/>
            <a:ext cx="2053431" cy="577850"/>
          </a:xfrm>
          <a:prstGeom prst="roundRect">
            <a:avLst>
              <a:gd name="adj" fmla="val 50000"/>
            </a:avLst>
          </a:prstGeom>
          <a:solidFill>
            <a:srgbClr val="C8134E"/>
          </a:solidFill>
          <a:ln/>
        </p:spPr>
      </p:sp>
      <p:sp>
        <p:nvSpPr>
          <p:cNvPr id="13" name="Text 5">
            <a:hlinkClick r:id="rId5"/>
            <a:extLst>
              <a:ext uri="{FF2B5EF4-FFF2-40B4-BE49-F238E27FC236}">
                <a16:creationId xmlns:a16="http://schemas.microsoft.com/office/drawing/2014/main" id="{D26C4832-DE70-F7D3-C422-AE7738F8B164}"/>
              </a:ext>
            </a:extLst>
          </p:cNvPr>
          <p:cNvSpPr/>
          <p:nvPr/>
        </p:nvSpPr>
        <p:spPr>
          <a:xfrm>
            <a:off x="923924" y="7269311"/>
            <a:ext cx="1729581" cy="349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1875" b="1" u="sng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www.repilot.cz</a:t>
            </a:r>
            <a:endParaRPr lang="en-US" sz="1875" dirty="0"/>
          </a:p>
        </p:txBody>
      </p:sp>
      <p:sp>
        <p:nvSpPr>
          <p:cNvPr id="15" name="Shape 6">
            <a:extLst>
              <a:ext uri="{FF2B5EF4-FFF2-40B4-BE49-F238E27FC236}">
                <a16:creationId xmlns:a16="http://schemas.microsoft.com/office/drawing/2014/main" id="{17A1997A-C3C4-4414-CE38-FB52B1220973}"/>
              </a:ext>
            </a:extLst>
          </p:cNvPr>
          <p:cNvSpPr/>
          <p:nvPr/>
        </p:nvSpPr>
        <p:spPr>
          <a:xfrm>
            <a:off x="3279675" y="7174861"/>
            <a:ext cx="2119511" cy="57785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/>
        </p:spPr>
      </p:sp>
      <p:sp>
        <p:nvSpPr>
          <p:cNvPr id="16" name="Text 7">
            <a:extLst>
              <a:ext uri="{FF2B5EF4-FFF2-40B4-BE49-F238E27FC236}">
                <a16:creationId xmlns:a16="http://schemas.microsoft.com/office/drawing/2014/main" id="{9D31FBC2-5949-CCA4-4C74-803363D81097}"/>
              </a:ext>
            </a:extLst>
          </p:cNvPr>
          <p:cNvSpPr/>
          <p:nvPr/>
        </p:nvSpPr>
        <p:spPr>
          <a:xfrm>
            <a:off x="3470055" y="7274510"/>
            <a:ext cx="1852811" cy="349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1A178F"/>
                </a:solidFill>
                <a:latin typeface="Segoe UI" pitchFamily="34" charset="0"/>
                <a:ea typeface="Segoe UI" pitchFamily="34" charset="-122"/>
                <a:cs typeface="Segoe UI" pitchFamily="34" charset="-120"/>
                <a:hlinkClick r:id="rId7"/>
              </a:rPr>
              <a:t>info@repilot.cz</a:t>
            </a:r>
            <a:endParaRPr lang="en-US" sz="187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443</Words>
  <Application>Microsoft Office PowerPoint</Application>
  <PresentationFormat>Vlastní</PresentationFormat>
  <Paragraphs>75</Paragraphs>
  <Slides>8</Slides>
  <Notes>8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1" baseType="lpstr">
      <vt:lpstr>Arial</vt:lpstr>
      <vt:lpstr>Segoe UI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 J</cp:lastModifiedBy>
  <cp:revision>7</cp:revision>
  <dcterms:created xsi:type="dcterms:W3CDTF">2026-07-29T16:44:12Z</dcterms:created>
  <dcterms:modified xsi:type="dcterms:W3CDTF">2026-08-03T13:47:46Z</dcterms:modified>
</cp:coreProperties>
</file>